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 id="2147483744" r:id="rId2"/>
    <p:sldMasterId id="2147483806" r:id="rId3"/>
  </p:sldMasterIdLst>
  <p:notesMasterIdLst>
    <p:notesMasterId r:id="rId26"/>
  </p:notesMasterIdLst>
  <p:handoutMasterIdLst>
    <p:handoutMasterId r:id="rId27"/>
  </p:handoutMasterIdLst>
  <p:sldIdLst>
    <p:sldId id="256" r:id="rId4"/>
    <p:sldId id="257" r:id="rId5"/>
    <p:sldId id="276" r:id="rId6"/>
    <p:sldId id="279" r:id="rId7"/>
    <p:sldId id="259" r:id="rId8"/>
    <p:sldId id="263" r:id="rId9"/>
    <p:sldId id="277" r:id="rId10"/>
    <p:sldId id="278" r:id="rId11"/>
    <p:sldId id="260" r:id="rId12"/>
    <p:sldId id="270" r:id="rId13"/>
    <p:sldId id="262" r:id="rId14"/>
    <p:sldId id="264" r:id="rId15"/>
    <p:sldId id="268" r:id="rId16"/>
    <p:sldId id="273" r:id="rId17"/>
    <p:sldId id="274" r:id="rId18"/>
    <p:sldId id="280" r:id="rId19"/>
    <p:sldId id="281" r:id="rId20"/>
    <p:sldId id="282" r:id="rId21"/>
    <p:sldId id="275" r:id="rId22"/>
    <p:sldId id="284" r:id="rId23"/>
    <p:sldId id="283"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27" autoAdjust="0"/>
  </p:normalViewPr>
  <p:slideViewPr>
    <p:cSldViewPr snapToGrid="0" snapToObjects="1" showGuides="1">
      <p:cViewPr varScale="1">
        <p:scale>
          <a:sx n="81" d="100"/>
          <a:sy n="81" d="100"/>
        </p:scale>
        <p:origin x="-1498" y="-82"/>
      </p:cViewPr>
      <p:guideLst>
        <p:guide orient="horz" pos="349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04A98A-C2AA-4E38-9BD8-FACA1503EDAF}" type="datetimeFigureOut">
              <a:rPr lang="en-US" smtClean="0"/>
              <a:t>8/12/2015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88F01C-459C-4E10-A51E-288BD1FE64B6}" type="slidenum">
              <a:rPr lang="en-US" smtClean="0"/>
              <a:t>‹#›</a:t>
            </a:fld>
            <a:endParaRPr lang="en-US"/>
          </a:p>
        </p:txBody>
      </p:sp>
    </p:spTree>
    <p:extLst>
      <p:ext uri="{BB962C8B-B14F-4D97-AF65-F5344CB8AC3E}">
        <p14:creationId xmlns:p14="http://schemas.microsoft.com/office/powerpoint/2010/main" val="1892949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5A917-A7B2-3E43-A6FA-D74A28707002}" type="datetimeFigureOut">
              <a:rPr lang="en-US" smtClean="0"/>
              <a:t>8/12/2015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CDD5B1-BEEC-E541-8B8D-292A4525CFA9}" type="slidenum">
              <a:rPr lang="en-US" smtClean="0"/>
              <a:t>‹#›</a:t>
            </a:fld>
            <a:endParaRPr lang="en-US"/>
          </a:p>
        </p:txBody>
      </p:sp>
    </p:spTree>
    <p:extLst>
      <p:ext uri="{BB962C8B-B14F-4D97-AF65-F5344CB8AC3E}">
        <p14:creationId xmlns:p14="http://schemas.microsoft.com/office/powerpoint/2010/main" val="28239566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a:t>
            </a:r>
            <a:r>
              <a:rPr lang="en-US" baseline="0" dirty="0" smtClean="0"/>
              <a:t> It’s not all bad; but, yes there are some bad parts &amp; some actions we can take. </a:t>
            </a:r>
          </a:p>
          <a:p>
            <a:r>
              <a:rPr lang="en-US" dirty="0" smtClean="0"/>
              <a:t>http://www.paulsjusticeblog.com/2015/07/yikyak_harassment_activism.php</a:t>
            </a:r>
            <a:endParaRPr lang="en-US" dirty="0"/>
          </a:p>
        </p:txBody>
      </p:sp>
      <p:sp>
        <p:nvSpPr>
          <p:cNvPr id="4" name="Slide Number Placeholder 3"/>
          <p:cNvSpPr>
            <a:spLocks noGrp="1"/>
          </p:cNvSpPr>
          <p:nvPr>
            <p:ph type="sldNum" sz="quarter" idx="10"/>
          </p:nvPr>
        </p:nvSpPr>
        <p:spPr/>
        <p:txBody>
          <a:bodyPr/>
          <a:lstStyle/>
          <a:p>
            <a:fld id="{95CDD5B1-BEEC-E541-8B8D-292A4525CFA9}" type="slidenum">
              <a:rPr lang="en-US" smtClean="0"/>
              <a:t>1</a:t>
            </a:fld>
            <a:endParaRPr lang="en-US"/>
          </a:p>
        </p:txBody>
      </p:sp>
    </p:spTree>
    <p:extLst>
      <p:ext uri="{BB962C8B-B14F-4D97-AF65-F5344CB8AC3E}">
        <p14:creationId xmlns:p14="http://schemas.microsoft.com/office/powerpoint/2010/main" val="2653354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10</a:t>
            </a:fld>
            <a:endParaRPr lang="en-US"/>
          </a:p>
        </p:txBody>
      </p:sp>
    </p:spTree>
    <p:extLst>
      <p:ext uri="{BB962C8B-B14F-4D97-AF65-F5344CB8AC3E}">
        <p14:creationId xmlns:p14="http://schemas.microsoft.com/office/powerpoint/2010/main" val="142293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11</a:t>
            </a:fld>
            <a:endParaRPr lang="en-US"/>
          </a:p>
        </p:txBody>
      </p:sp>
    </p:spTree>
    <p:extLst>
      <p:ext uri="{BB962C8B-B14F-4D97-AF65-F5344CB8AC3E}">
        <p14:creationId xmlns:p14="http://schemas.microsoft.com/office/powerpoint/2010/main" val="32772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12</a:t>
            </a:fld>
            <a:endParaRPr lang="en-US"/>
          </a:p>
        </p:txBody>
      </p:sp>
    </p:spTree>
    <p:extLst>
      <p:ext uri="{BB962C8B-B14F-4D97-AF65-F5344CB8AC3E}">
        <p14:creationId xmlns:p14="http://schemas.microsoft.com/office/powerpoint/2010/main" val="3689148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13</a:t>
            </a:fld>
            <a:endParaRPr lang="en-US"/>
          </a:p>
        </p:txBody>
      </p:sp>
    </p:spTree>
    <p:extLst>
      <p:ext uri="{BB962C8B-B14F-4D97-AF65-F5344CB8AC3E}">
        <p14:creationId xmlns:p14="http://schemas.microsoft.com/office/powerpoint/2010/main" val="92263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a:t>
            </a:r>
            <a:r>
              <a:rPr lang="en-US" dirty="0" err="1" smtClean="0"/>
              <a:t>sceenshot</a:t>
            </a:r>
            <a:r>
              <a:rPr lang="en-US" dirty="0" smtClean="0"/>
              <a:t> of </a:t>
            </a:r>
            <a:r>
              <a:rPr lang="en-US" dirty="0" err="1" smtClean="0"/>
              <a:t>wating</a:t>
            </a:r>
            <a:r>
              <a:rPr lang="en-US" dirty="0" smtClean="0"/>
              <a:t> to get good grades and thumb’s up. </a:t>
            </a:r>
          </a:p>
          <a:p>
            <a:r>
              <a:rPr lang="en-US" dirty="0" smtClean="0"/>
              <a:t>Occupy from </a:t>
            </a:r>
            <a:r>
              <a:rPr lang="en-US" smtClean="0"/>
              <a:t>star lecture </a:t>
            </a:r>
            <a:endParaRPr lang="en-US" dirty="0"/>
          </a:p>
        </p:txBody>
      </p:sp>
      <p:sp>
        <p:nvSpPr>
          <p:cNvPr id="4" name="Slide Number Placeholder 3"/>
          <p:cNvSpPr>
            <a:spLocks noGrp="1"/>
          </p:cNvSpPr>
          <p:nvPr>
            <p:ph type="sldNum" sz="quarter" idx="10"/>
          </p:nvPr>
        </p:nvSpPr>
        <p:spPr/>
        <p:txBody>
          <a:bodyPr/>
          <a:lstStyle/>
          <a:p>
            <a:fld id="{95CDD5B1-BEEC-E541-8B8D-292A4525CFA9}" type="slidenum">
              <a:rPr lang="en-US" smtClean="0"/>
              <a:t>18</a:t>
            </a:fld>
            <a:endParaRPr lang="en-US"/>
          </a:p>
        </p:txBody>
      </p:sp>
    </p:spTree>
    <p:extLst>
      <p:ext uri="{BB962C8B-B14F-4D97-AF65-F5344CB8AC3E}">
        <p14:creationId xmlns:p14="http://schemas.microsoft.com/office/powerpoint/2010/main" val="441188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a:t>
            </a:r>
            <a:r>
              <a:rPr lang="en-US" baseline="0" dirty="0" smtClean="0"/>
              <a:t> It’s not all bad; but, yes there are some bad parts &amp; some actions we can take. </a:t>
            </a:r>
          </a:p>
          <a:p>
            <a:r>
              <a:rPr lang="en-US" dirty="0" smtClean="0"/>
              <a:t>http://www.paulsjusticeblog.com/2015/07/yikyak_harassment_activism.php </a:t>
            </a:r>
            <a:endParaRPr lang="en-US" dirty="0"/>
          </a:p>
        </p:txBody>
      </p:sp>
      <p:sp>
        <p:nvSpPr>
          <p:cNvPr id="4" name="Slide Number Placeholder 3"/>
          <p:cNvSpPr>
            <a:spLocks noGrp="1"/>
          </p:cNvSpPr>
          <p:nvPr>
            <p:ph type="sldNum" sz="quarter" idx="10"/>
          </p:nvPr>
        </p:nvSpPr>
        <p:spPr/>
        <p:txBody>
          <a:bodyPr/>
          <a:lstStyle/>
          <a:p>
            <a:fld id="{95CDD5B1-BEEC-E541-8B8D-292A4525CFA9}" type="slidenum">
              <a:rPr lang="en-US" smtClean="0"/>
              <a:t>19</a:t>
            </a:fld>
            <a:endParaRPr lang="en-US"/>
          </a:p>
        </p:txBody>
      </p:sp>
    </p:spTree>
    <p:extLst>
      <p:ext uri="{BB962C8B-B14F-4D97-AF65-F5344CB8AC3E}">
        <p14:creationId xmlns:p14="http://schemas.microsoft.com/office/powerpoint/2010/main" val="441188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a:t>
            </a:r>
            <a:r>
              <a:rPr lang="en-US" baseline="0" dirty="0" smtClean="0"/>
              <a:t>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20</a:t>
            </a:fld>
            <a:endParaRPr lang="en-US"/>
          </a:p>
        </p:txBody>
      </p:sp>
    </p:spTree>
    <p:extLst>
      <p:ext uri="{BB962C8B-B14F-4D97-AF65-F5344CB8AC3E}">
        <p14:creationId xmlns:p14="http://schemas.microsoft.com/office/powerpoint/2010/main" val="441188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21</a:t>
            </a:fld>
            <a:endParaRPr lang="en-US"/>
          </a:p>
        </p:txBody>
      </p:sp>
    </p:spTree>
    <p:extLst>
      <p:ext uri="{BB962C8B-B14F-4D97-AF65-F5344CB8AC3E}">
        <p14:creationId xmlns:p14="http://schemas.microsoft.com/office/powerpoint/2010/main" val="120315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22</a:t>
            </a:fld>
            <a:endParaRPr lang="en-US"/>
          </a:p>
        </p:txBody>
      </p:sp>
    </p:spTree>
    <p:extLst>
      <p:ext uri="{BB962C8B-B14F-4D97-AF65-F5344CB8AC3E}">
        <p14:creationId xmlns:p14="http://schemas.microsoft.com/office/powerpoint/2010/main" val="382251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2</a:t>
            </a:fld>
            <a:endParaRPr lang="en-US"/>
          </a:p>
        </p:txBody>
      </p:sp>
    </p:spTree>
    <p:extLst>
      <p:ext uri="{BB962C8B-B14F-4D97-AF65-F5344CB8AC3E}">
        <p14:creationId xmlns:p14="http://schemas.microsoft.com/office/powerpoint/2010/main" val="4261382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3</a:t>
            </a:fld>
            <a:endParaRPr lang="en-US"/>
          </a:p>
        </p:txBody>
      </p:sp>
    </p:spTree>
    <p:extLst>
      <p:ext uri="{BB962C8B-B14F-4D97-AF65-F5344CB8AC3E}">
        <p14:creationId xmlns:p14="http://schemas.microsoft.com/office/powerpoint/2010/main" val="162507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4</a:t>
            </a:fld>
            <a:endParaRPr lang="en-US"/>
          </a:p>
        </p:txBody>
      </p:sp>
    </p:spTree>
    <p:extLst>
      <p:ext uri="{BB962C8B-B14F-4D97-AF65-F5344CB8AC3E}">
        <p14:creationId xmlns:p14="http://schemas.microsoft.com/office/powerpoint/2010/main" val="84526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5</a:t>
            </a:fld>
            <a:endParaRPr lang="en-US"/>
          </a:p>
        </p:txBody>
      </p:sp>
    </p:spTree>
    <p:extLst>
      <p:ext uri="{BB962C8B-B14F-4D97-AF65-F5344CB8AC3E}">
        <p14:creationId xmlns:p14="http://schemas.microsoft.com/office/powerpoint/2010/main" val="3840640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6</a:t>
            </a:fld>
            <a:endParaRPr lang="en-US"/>
          </a:p>
        </p:txBody>
      </p:sp>
    </p:spTree>
    <p:extLst>
      <p:ext uri="{BB962C8B-B14F-4D97-AF65-F5344CB8AC3E}">
        <p14:creationId xmlns:p14="http://schemas.microsoft.com/office/powerpoint/2010/main" val="1473077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7</a:t>
            </a:fld>
            <a:endParaRPr lang="en-US"/>
          </a:p>
        </p:txBody>
      </p:sp>
    </p:spTree>
    <p:extLst>
      <p:ext uri="{BB962C8B-B14F-4D97-AF65-F5344CB8AC3E}">
        <p14:creationId xmlns:p14="http://schemas.microsoft.com/office/powerpoint/2010/main" val="625750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8</a:t>
            </a:fld>
            <a:endParaRPr lang="en-US"/>
          </a:p>
        </p:txBody>
      </p:sp>
    </p:spTree>
    <p:extLst>
      <p:ext uri="{BB962C8B-B14F-4D97-AF65-F5344CB8AC3E}">
        <p14:creationId xmlns:p14="http://schemas.microsoft.com/office/powerpoint/2010/main" val="107499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Leighton, Paul. 2015. </a:t>
            </a:r>
            <a:r>
              <a:rPr lang="en-US" dirty="0" err="1" smtClean="0"/>
              <a:t>Yik</a:t>
            </a:r>
            <a:r>
              <a:rPr lang="en-US" dirty="0" smtClean="0"/>
              <a:t> Yak: It’s not all bad; but, yes there are some bad parts &amp; some actions we can take. </a:t>
            </a:r>
          </a:p>
          <a:p>
            <a:r>
              <a:rPr lang="en-US" dirty="0" smtClean="0"/>
              <a:t>http://www.paulsjusticeblog.com/2015/07/yikyak_harassment_activism.php</a:t>
            </a:r>
          </a:p>
        </p:txBody>
      </p:sp>
      <p:sp>
        <p:nvSpPr>
          <p:cNvPr id="4" name="Slide Number Placeholder 3"/>
          <p:cNvSpPr>
            <a:spLocks noGrp="1"/>
          </p:cNvSpPr>
          <p:nvPr>
            <p:ph type="sldNum" sz="quarter" idx="10"/>
          </p:nvPr>
        </p:nvSpPr>
        <p:spPr/>
        <p:txBody>
          <a:bodyPr/>
          <a:lstStyle/>
          <a:p>
            <a:fld id="{95CDD5B1-BEEC-E541-8B8D-292A4525CFA9}" type="slidenum">
              <a:rPr lang="en-US" smtClean="0"/>
              <a:t>9</a:t>
            </a:fld>
            <a:endParaRPr lang="en-US"/>
          </a:p>
        </p:txBody>
      </p:sp>
    </p:spTree>
    <p:extLst>
      <p:ext uri="{BB962C8B-B14F-4D97-AF65-F5344CB8AC3E}">
        <p14:creationId xmlns:p14="http://schemas.microsoft.com/office/powerpoint/2010/main" val="2729423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F6F1548-A370-498C-A14B-E715C2319CD9}" type="datetimeFigureOut">
              <a:rPr lang="en-US" smtClean="0"/>
              <a:pPr/>
              <a:t>8/12/2015</a:t>
            </a:fld>
            <a:endParaRPr lang="en-US"/>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238F03A-58E1-4ECA-9024-348A9A81A5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6F1548-A370-498C-A14B-E715C2319CD9}"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F6F1548-A370-498C-A14B-E715C2319CD9}"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6F1548-A370-498C-A14B-E715C2319CD9}"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F6F1548-A370-498C-A14B-E715C2319CD9}" type="datetimeFigureOut">
              <a:rPr lang="en-US" smtClean="0"/>
              <a:pPr/>
              <a:t>8/12/2015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F6F1548-A370-498C-A14B-E715C2319CD9}" type="datetimeFigureOut">
              <a:rPr lang="en-US" smtClean="0"/>
              <a:pPr/>
              <a:t>8/12/2015</a:t>
            </a:fld>
            <a:endParaRPr lang="en-US"/>
          </a:p>
        </p:txBody>
      </p:sp>
      <p:sp>
        <p:nvSpPr>
          <p:cNvPr id="8" name="Slide Number Placeholder 7"/>
          <p:cNvSpPr>
            <a:spLocks noGrp="1"/>
          </p:cNvSpPr>
          <p:nvPr>
            <p:ph type="sldNum" sz="quarter" idx="11"/>
          </p:nvPr>
        </p:nvSpPr>
        <p:spPr/>
        <p:txBody>
          <a:bodyPr/>
          <a:lstStyle/>
          <a:p>
            <a:fld id="{C238F03A-58E1-4ECA-9024-348A9A81A53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F1548-A370-498C-A14B-E715C2319CD9}" type="datetimeFigureOut">
              <a:rPr lang="en-US" smtClean="0"/>
              <a:pPr/>
              <a:t>8/12/2015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F6F1548-A370-498C-A14B-E715C2319CD9}"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C238F03A-58E1-4ECA-9024-348A9A81A5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FF6F1548-A370-498C-A14B-E715C2319CD9}" type="datetimeFigureOut">
              <a:rPr lang="en-US" smtClean="0"/>
              <a:pPr/>
              <a:t>8/12/2015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6F1548-A370-498C-A14B-E715C2319CD9}"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F6F1548-A370-498C-A14B-E715C2319CD9}" type="datetimeFigureOut">
              <a:rPr lang="en-US" smtClean="0"/>
              <a:pPr/>
              <a:t>8/12/2015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38F03A-58E1-4ECA-9024-348A9A81A53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8/12/2015</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p:fade/>
  </p:transition>
  <p:timing>
    <p:tnLst>
      <p:par>
        <p:cTn id="1" dur="indefinite" restart="never" nodeType="tmRoot"/>
      </p:par>
    </p:tnLst>
  </p:timing>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emf"/></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5.xml"/><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paulsjusticepage.com/paul/pauls-cv.htm"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hyperlink" Target="http://paulsjusticepage.com/emu/crm550.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chronicle.com/article/A-New-Faculty-Challenge-/151463/"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0.png"/><Relationship Id="rId5" Type="http://schemas.openxmlformats.org/officeDocument/2006/relationships/hyperlink" Target="http://www.nytimes.com/2015/03/09/technology/popular-yik-yak-app-confers-anonymity-and-delivers-abuse.html" TargetMode="External"/><Relationship Id="rId4" Type="http://schemas.openxmlformats.org/officeDocument/2006/relationships/hyperlink" Target="http://emutalk.org/2015/01/a-new-faculty-challenge-fending-off-abuse-on-yik-ya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www.slate.com/articles/technology/users/2015/03/yik_yak_the_anonymous_messaging_app_with_a_terrible_rep_is_actually_pretty.html"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3951"/>
            <a:ext cx="4078224" cy="1080347"/>
          </a:xfrm>
        </p:spPr>
        <p:txBody>
          <a:bodyPr>
            <a:noAutofit/>
          </a:bodyPr>
          <a:lstStyle/>
          <a:p>
            <a:pPr algn="ctr"/>
            <a:r>
              <a:rPr lang="en-US" sz="7200" dirty="0" err="1" smtClean="0"/>
              <a:t>Yik</a:t>
            </a:r>
            <a:r>
              <a:rPr lang="en-US" sz="7200" dirty="0" smtClean="0"/>
              <a:t> Yak</a:t>
            </a:r>
            <a:endParaRPr lang="en-US" sz="7200" dirty="0"/>
          </a:p>
        </p:txBody>
      </p:sp>
      <p:sp>
        <p:nvSpPr>
          <p:cNvPr id="3" name="Subtitle 2"/>
          <p:cNvSpPr>
            <a:spLocks noGrp="1"/>
          </p:cNvSpPr>
          <p:nvPr>
            <p:ph type="subTitle" idx="1"/>
          </p:nvPr>
        </p:nvSpPr>
        <p:spPr>
          <a:xfrm>
            <a:off x="1831847" y="3540082"/>
            <a:ext cx="6172200" cy="1415965"/>
          </a:xfrm>
        </p:spPr>
        <p:txBody>
          <a:bodyPr>
            <a:noAutofit/>
          </a:bodyPr>
          <a:lstStyle/>
          <a:p>
            <a:r>
              <a:rPr lang="en-US" sz="2800" dirty="0" smtClean="0"/>
              <a:t>It’s not all bad; </a:t>
            </a:r>
          </a:p>
          <a:p>
            <a:r>
              <a:rPr lang="en-US" sz="2800" dirty="0"/>
              <a:t>b</a:t>
            </a:r>
            <a:r>
              <a:rPr lang="en-US" sz="2800" dirty="0" smtClean="0"/>
              <a:t>ut, yes there are some bad parts</a:t>
            </a:r>
          </a:p>
          <a:p>
            <a:r>
              <a:rPr lang="en-US" sz="2800" dirty="0" smtClean="0"/>
              <a:t>&amp; some actions we can take</a:t>
            </a:r>
            <a:endParaRPr lang="en-US" sz="28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49564" y="707008"/>
            <a:ext cx="2251435" cy="2251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4672" y="5559552"/>
            <a:ext cx="7662672" cy="923330"/>
          </a:xfrm>
          <a:prstGeom prst="rect">
            <a:avLst/>
          </a:prstGeom>
          <a:noFill/>
        </p:spPr>
        <p:txBody>
          <a:bodyPr wrap="square" rtlCol="0">
            <a:spAutoFit/>
          </a:bodyPr>
          <a:lstStyle/>
          <a:p>
            <a:r>
              <a:rPr lang="en-US" dirty="0" smtClean="0"/>
              <a:t>Dr. Paul Leighton</a:t>
            </a:r>
          </a:p>
          <a:p>
            <a:r>
              <a:rPr lang="en-US" dirty="0" smtClean="0"/>
              <a:t>Presented at the 2015 </a:t>
            </a:r>
            <a:r>
              <a:rPr lang="en-US" dirty="0" smtClean="0"/>
              <a:t>Women's </a:t>
            </a:r>
            <a:r>
              <a:rPr lang="en-US"/>
              <a:t>Center </a:t>
            </a:r>
            <a:r>
              <a:rPr lang="en-US" smtClean="0"/>
              <a:t>Professionals Directors </a:t>
            </a:r>
            <a:r>
              <a:rPr lang="en-US" dirty="0" smtClean="0"/>
              <a:t>Meeting, Eastern Michigan University</a:t>
            </a:r>
            <a:endParaRPr lang="en-US" dirty="0"/>
          </a:p>
        </p:txBody>
      </p:sp>
    </p:spTree>
    <p:extLst>
      <p:ext uri="{BB962C8B-B14F-4D97-AF65-F5344CB8AC3E}">
        <p14:creationId xmlns:p14="http://schemas.microsoft.com/office/powerpoint/2010/main" val="149070546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76" y="274638"/>
            <a:ext cx="8604504" cy="822642"/>
          </a:xfrm>
        </p:spPr>
        <p:txBody>
          <a:bodyPr>
            <a:normAutofit fontScale="90000"/>
          </a:bodyPr>
          <a:lstStyle/>
          <a:p>
            <a:r>
              <a:rPr lang="en-US" dirty="0" smtClean="0"/>
              <a:t>Why we need to take </a:t>
            </a:r>
            <a:r>
              <a:rPr lang="en-US" dirty="0" err="1" smtClean="0"/>
              <a:t>Yik</a:t>
            </a:r>
            <a:r>
              <a:rPr lang="en-US" dirty="0" smtClean="0"/>
              <a:t> Yak seriously</a:t>
            </a:r>
            <a:endParaRPr lang="en-US" dirty="0"/>
          </a:p>
        </p:txBody>
      </p:sp>
      <p:pic>
        <p:nvPicPr>
          <p:cNvPr id="5123"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45195" y="1390609"/>
            <a:ext cx="3199447" cy="1871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b="42128"/>
          <a:stretch/>
        </p:blipFill>
        <p:spPr bwMode="auto">
          <a:xfrm>
            <a:off x="4566095" y="3380579"/>
            <a:ext cx="3199446" cy="124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68680" y="6094193"/>
            <a:ext cx="7380741" cy="646331"/>
          </a:xfrm>
          <a:prstGeom prst="rect">
            <a:avLst/>
          </a:prstGeom>
          <a:noFill/>
        </p:spPr>
        <p:txBody>
          <a:bodyPr wrap="square" rtlCol="0">
            <a:spAutoFit/>
          </a:bodyPr>
          <a:lstStyle/>
          <a:p>
            <a:r>
              <a:rPr lang="en-US" dirty="0" smtClean="0"/>
              <a:t>Screenshots from EMU </a:t>
            </a:r>
            <a:r>
              <a:rPr lang="en-US" dirty="0" err="1" smtClean="0"/>
              <a:t>YikYak</a:t>
            </a:r>
            <a:r>
              <a:rPr lang="en-US" dirty="0" smtClean="0"/>
              <a:t>, March 2015. With several hundred posts a day, these are not necessarily representative</a:t>
            </a:r>
            <a:endParaRPr lang="en-US" dirty="0"/>
          </a:p>
        </p:txBody>
      </p:sp>
      <p:pic>
        <p:nvPicPr>
          <p:cNvPr id="1331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5193" y="3533279"/>
            <a:ext cx="3199447" cy="92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b="50000"/>
          <a:stretch/>
        </p:blipFill>
        <p:spPr bwMode="auto">
          <a:xfrm>
            <a:off x="4566095" y="4927791"/>
            <a:ext cx="31575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559050" y="1445266"/>
            <a:ext cx="315753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63028" y="4680225"/>
            <a:ext cx="3181614" cy="1029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3347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0456" cy="1143000"/>
          </a:xfrm>
        </p:spPr>
        <p:txBody>
          <a:bodyPr>
            <a:normAutofit fontScale="90000"/>
          </a:bodyPr>
          <a:lstStyle/>
          <a:p>
            <a:r>
              <a:rPr lang="en-US" dirty="0" smtClean="0"/>
              <a:t>Not mundane, not offensive</a:t>
            </a:r>
            <a:br>
              <a:rPr lang="en-US" dirty="0" smtClean="0"/>
            </a:br>
            <a:r>
              <a:rPr lang="en-US" dirty="0" smtClean="0"/>
              <a:t>Case 1: Force girls… </a:t>
            </a:r>
            <a:r>
              <a:rPr lang="en-US" sz="2000" dirty="0" smtClean="0"/>
              <a:t>(Public Service Announcement) </a:t>
            </a:r>
            <a:endParaRPr lang="en-US" sz="2000" dirty="0"/>
          </a:p>
        </p:txBody>
      </p:sp>
      <p:sp>
        <p:nvSpPr>
          <p:cNvPr id="3" name="Content Placeholder 2"/>
          <p:cNvSpPr>
            <a:spLocks noGrp="1"/>
          </p:cNvSpPr>
          <p:nvPr>
            <p:ph idx="1"/>
          </p:nvPr>
        </p:nvSpPr>
        <p:spPr>
          <a:xfrm>
            <a:off x="4270248" y="1994137"/>
            <a:ext cx="4407408" cy="3916078"/>
          </a:xfrm>
        </p:spPr>
        <p:txBody>
          <a:bodyPr/>
          <a:lstStyle/>
          <a:p>
            <a:r>
              <a:rPr lang="en-US" dirty="0" smtClean="0"/>
              <a:t>The </a:t>
            </a:r>
            <a:r>
              <a:rPr lang="en-US" dirty="0" err="1" smtClean="0"/>
              <a:t>upvote</a:t>
            </a:r>
            <a:r>
              <a:rPr lang="en-US" dirty="0" smtClean="0"/>
              <a:t> indicates approval by </a:t>
            </a:r>
            <a:r>
              <a:rPr lang="en-US" dirty="0" err="1" smtClean="0"/>
              <a:t>Yik</a:t>
            </a:r>
            <a:r>
              <a:rPr lang="en-US" dirty="0" smtClean="0"/>
              <a:t> Yak users. </a:t>
            </a:r>
          </a:p>
          <a:p>
            <a:r>
              <a:rPr lang="en-US" dirty="0" smtClean="0"/>
              <a:t>They may or may not be a representative sample of EMU students in general. </a:t>
            </a:r>
            <a:endParaRPr 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4326" y="1901952"/>
            <a:ext cx="3436362" cy="4100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938528" y="6215157"/>
            <a:ext cx="5257800" cy="400110"/>
          </a:xfrm>
          <a:prstGeom prst="rect">
            <a:avLst/>
          </a:prstGeom>
        </p:spPr>
        <p:txBody>
          <a:bodyPr wrap="square">
            <a:spAutoFit/>
          </a:bodyPr>
          <a:lstStyle/>
          <a:p>
            <a:r>
              <a:rPr lang="en-US" sz="2000" dirty="0">
                <a:solidFill>
                  <a:prstClr val="white"/>
                </a:solidFill>
              </a:rPr>
              <a:t>Screenshot from EMU </a:t>
            </a:r>
            <a:r>
              <a:rPr lang="en-US" sz="2000" dirty="0" err="1">
                <a:solidFill>
                  <a:prstClr val="white"/>
                </a:solidFill>
              </a:rPr>
              <a:t>YikYak</a:t>
            </a:r>
            <a:r>
              <a:rPr lang="en-US" sz="2000" dirty="0">
                <a:solidFill>
                  <a:prstClr val="white"/>
                </a:solidFill>
              </a:rPr>
              <a:t>, March 2015.</a:t>
            </a:r>
            <a:endParaRPr lang="en-US" dirty="0"/>
          </a:p>
        </p:txBody>
      </p:sp>
    </p:spTree>
    <p:extLst>
      <p:ext uri="{BB962C8B-B14F-4D97-AF65-F5344CB8AC3E}">
        <p14:creationId xmlns:p14="http://schemas.microsoft.com/office/powerpoint/2010/main" val="17022574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626" y="247902"/>
            <a:ext cx="7467600" cy="960120"/>
          </a:xfrm>
        </p:spPr>
        <p:txBody>
          <a:bodyPr>
            <a:normAutofit/>
          </a:bodyPr>
          <a:lstStyle/>
          <a:p>
            <a:r>
              <a:rPr lang="en-US" dirty="0"/>
              <a:t>Case </a:t>
            </a:r>
            <a:r>
              <a:rPr lang="en-US" dirty="0" smtClean="0"/>
              <a:t>2: </a:t>
            </a:r>
            <a:r>
              <a:rPr lang="en-US" dirty="0"/>
              <a:t>Trying not to cry</a:t>
            </a:r>
            <a:r>
              <a:rPr lang="en-US" dirty="0" smtClean="0"/>
              <a:t>…</a:t>
            </a:r>
            <a:endParaRPr lang="en-US" dirty="0"/>
          </a:p>
        </p:txBody>
      </p:sp>
      <p:pic>
        <p:nvPicPr>
          <p:cNvPr id="7170"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8333" b="12896"/>
          <a:stretch/>
        </p:blipFill>
        <p:spPr bwMode="auto">
          <a:xfrm>
            <a:off x="627826" y="1536928"/>
            <a:ext cx="3163828" cy="386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74714" y="2817635"/>
            <a:ext cx="3544512" cy="2068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568891" y="1319472"/>
            <a:ext cx="3569269" cy="1477328"/>
          </a:xfrm>
          <a:prstGeom prst="rect">
            <a:avLst/>
          </a:prstGeom>
          <a:noFill/>
        </p:spPr>
        <p:txBody>
          <a:bodyPr wrap="square" rtlCol="0">
            <a:spAutoFit/>
          </a:bodyPr>
          <a:lstStyle/>
          <a:p>
            <a:r>
              <a:rPr lang="en-US" dirty="0" smtClean="0"/>
              <a:t>At -5, the post is deleted* </a:t>
            </a:r>
          </a:p>
          <a:p>
            <a:endParaRPr lang="en-US" dirty="0" smtClean="0"/>
          </a:p>
          <a:p>
            <a:r>
              <a:rPr lang="en-US" dirty="0" smtClean="0"/>
              <a:t>Next </a:t>
            </a:r>
            <a:r>
              <a:rPr lang="en-US" dirty="0" err="1" smtClean="0"/>
              <a:t>downvote</a:t>
            </a:r>
            <a:r>
              <a:rPr lang="en-US" dirty="0" smtClean="0"/>
              <a:t> deletes this because of earlier community disapproval </a:t>
            </a:r>
          </a:p>
        </p:txBody>
      </p:sp>
      <p:sp>
        <p:nvSpPr>
          <p:cNvPr id="4" name="TextBox 3"/>
          <p:cNvSpPr txBox="1"/>
          <p:nvPr/>
        </p:nvSpPr>
        <p:spPr>
          <a:xfrm>
            <a:off x="4672584" y="5038344"/>
            <a:ext cx="3959352" cy="369332"/>
          </a:xfrm>
          <a:prstGeom prst="rect">
            <a:avLst/>
          </a:prstGeom>
          <a:noFill/>
        </p:spPr>
        <p:txBody>
          <a:bodyPr wrap="square" rtlCol="0">
            <a:spAutoFit/>
          </a:bodyPr>
          <a:lstStyle/>
          <a:p>
            <a:r>
              <a:rPr lang="en-US" dirty="0"/>
              <a:t>Would you do it</a:t>
            </a:r>
            <a:r>
              <a:rPr lang="en-US" dirty="0" smtClean="0"/>
              <a:t>?</a:t>
            </a:r>
          </a:p>
        </p:txBody>
      </p:sp>
      <p:sp>
        <p:nvSpPr>
          <p:cNvPr id="5" name="TextBox 4"/>
          <p:cNvSpPr txBox="1"/>
          <p:nvPr/>
        </p:nvSpPr>
        <p:spPr>
          <a:xfrm>
            <a:off x="804672" y="5961888"/>
            <a:ext cx="7616952" cy="646331"/>
          </a:xfrm>
          <a:prstGeom prst="rect">
            <a:avLst/>
          </a:prstGeom>
          <a:noFill/>
        </p:spPr>
        <p:txBody>
          <a:bodyPr wrap="square" rtlCol="0">
            <a:spAutoFit/>
          </a:bodyPr>
          <a:lstStyle/>
          <a:p>
            <a:r>
              <a:rPr lang="en-US" dirty="0"/>
              <a:t>* -5 on absolute scale, not just 5 </a:t>
            </a:r>
            <a:r>
              <a:rPr lang="en-US" dirty="0" err="1" smtClean="0"/>
              <a:t>downvotes</a:t>
            </a:r>
            <a:r>
              <a:rPr lang="en-US" dirty="0" smtClean="0"/>
              <a:t> </a:t>
            </a:r>
            <a:r>
              <a:rPr lang="en-US" dirty="0"/>
              <a:t>[if 20 </a:t>
            </a:r>
            <a:r>
              <a:rPr lang="en-US" dirty="0" err="1"/>
              <a:t>upvotes</a:t>
            </a:r>
            <a:r>
              <a:rPr lang="en-US" dirty="0"/>
              <a:t>, then 25 </a:t>
            </a:r>
            <a:r>
              <a:rPr lang="en-US" dirty="0" err="1"/>
              <a:t>downvotes</a:t>
            </a:r>
            <a:r>
              <a:rPr lang="en-US" dirty="0"/>
              <a:t> to delete]</a:t>
            </a:r>
          </a:p>
        </p:txBody>
      </p:sp>
    </p:spTree>
    <p:extLst>
      <p:ext uri="{BB962C8B-B14F-4D97-AF65-F5344CB8AC3E}">
        <p14:creationId xmlns:p14="http://schemas.microsoft.com/office/powerpoint/2010/main" val="38923840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 He scares me…</a:t>
            </a:r>
            <a:endParaRPr lang="en-US" dirty="0"/>
          </a:p>
        </p:txBody>
      </p:sp>
      <p:pic>
        <p:nvPicPr>
          <p:cNvPr id="921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8604" b="14774"/>
          <a:stretch/>
        </p:blipFill>
        <p:spPr bwMode="auto">
          <a:xfrm>
            <a:off x="606316" y="1587319"/>
            <a:ext cx="3195891" cy="378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00864" y="5076518"/>
            <a:ext cx="3195891" cy="1615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12707" y="3020025"/>
            <a:ext cx="3195891" cy="185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197170" y="1337610"/>
            <a:ext cx="3195891" cy="146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89761" y="5760603"/>
            <a:ext cx="3429000" cy="707886"/>
          </a:xfrm>
          <a:prstGeom prst="rect">
            <a:avLst/>
          </a:prstGeom>
        </p:spPr>
        <p:txBody>
          <a:bodyPr wrap="square">
            <a:spAutoFit/>
          </a:bodyPr>
          <a:lstStyle/>
          <a:p>
            <a:r>
              <a:rPr lang="en-US" sz="2000" dirty="0">
                <a:solidFill>
                  <a:prstClr val="white"/>
                </a:solidFill>
              </a:rPr>
              <a:t>Screenshot from EMU </a:t>
            </a:r>
            <a:r>
              <a:rPr lang="en-US" sz="2000" dirty="0" err="1">
                <a:solidFill>
                  <a:prstClr val="white"/>
                </a:solidFill>
              </a:rPr>
              <a:t>YikYak</a:t>
            </a:r>
            <a:r>
              <a:rPr lang="en-US" sz="2000" dirty="0">
                <a:solidFill>
                  <a:prstClr val="white"/>
                </a:solidFill>
              </a:rPr>
              <a:t>, </a:t>
            </a:r>
            <a:r>
              <a:rPr lang="en-US" sz="2000" dirty="0" smtClean="0">
                <a:solidFill>
                  <a:prstClr val="white"/>
                </a:solidFill>
              </a:rPr>
              <a:t>2015.</a:t>
            </a:r>
            <a:endParaRPr lang="en-US" dirty="0"/>
          </a:p>
        </p:txBody>
      </p:sp>
    </p:spTree>
    <p:extLst>
      <p:ext uri="{BB962C8B-B14F-4D97-AF65-F5344CB8AC3E}">
        <p14:creationId xmlns:p14="http://schemas.microsoft.com/office/powerpoint/2010/main" val="258129543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I’m pregnant…</a:t>
            </a:r>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2877" y="1581912"/>
            <a:ext cx="3161679" cy="3729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78845" y="1591189"/>
            <a:ext cx="3161679" cy="125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27448" y="3244128"/>
            <a:ext cx="3584448" cy="923330"/>
          </a:xfrm>
          <a:prstGeom prst="rect">
            <a:avLst/>
          </a:prstGeom>
          <a:noFill/>
        </p:spPr>
        <p:txBody>
          <a:bodyPr wrap="square" rtlCol="0">
            <a:spAutoFit/>
          </a:bodyPr>
          <a:lstStyle/>
          <a:p>
            <a:r>
              <a:rPr lang="en-US" dirty="0" smtClean="0"/>
              <a:t>Good bystander intervention!</a:t>
            </a:r>
          </a:p>
          <a:p>
            <a:endParaRPr lang="en-US" dirty="0"/>
          </a:p>
          <a:p>
            <a:r>
              <a:rPr lang="en-US" dirty="0" smtClean="0"/>
              <a:t>But…</a:t>
            </a:r>
            <a:endParaRPr lang="en-US" dirty="0"/>
          </a:p>
        </p:txBody>
      </p:sp>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60557" y="4566760"/>
            <a:ext cx="3262947" cy="151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52851" y="5725379"/>
            <a:ext cx="3429000" cy="7078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prstClr val="white"/>
                </a:solidFill>
              </a:rPr>
              <a:t>Screenshot from EMU </a:t>
            </a:r>
            <a:r>
              <a:rPr lang="en-US" sz="2000" dirty="0" err="1">
                <a:solidFill>
                  <a:prstClr val="white"/>
                </a:solidFill>
              </a:rPr>
              <a:t>YikYak</a:t>
            </a:r>
            <a:r>
              <a:rPr lang="en-US" sz="2000" dirty="0">
                <a:solidFill>
                  <a:prstClr val="white"/>
                </a:solidFill>
              </a:rPr>
              <a:t>, </a:t>
            </a:r>
            <a:r>
              <a:rPr lang="en-US" sz="2000" dirty="0" smtClean="0">
                <a:solidFill>
                  <a:prstClr val="white"/>
                </a:solidFill>
              </a:rPr>
              <a:t>2015.</a:t>
            </a:r>
            <a:endParaRPr lang="en-US" dirty="0"/>
          </a:p>
        </p:txBody>
      </p:sp>
    </p:spTree>
    <p:extLst>
      <p:ext uri="{BB962C8B-B14F-4D97-AF65-F5344CB8AC3E}">
        <p14:creationId xmlns:p14="http://schemas.microsoft.com/office/powerpoint/2010/main" val="9254195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48150" y="1709929"/>
            <a:ext cx="3441554" cy="238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48150" y="3697668"/>
            <a:ext cx="3441554" cy="1973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754879" y="1959640"/>
            <a:ext cx="3707331" cy="3970318"/>
          </a:xfrm>
          <a:prstGeom prst="rect">
            <a:avLst/>
          </a:prstGeom>
          <a:noFill/>
        </p:spPr>
        <p:txBody>
          <a:bodyPr wrap="square" rtlCol="0">
            <a:spAutoFit/>
          </a:bodyPr>
          <a:lstStyle/>
          <a:p>
            <a:r>
              <a:rPr lang="en-US" dirty="0" smtClean="0"/>
              <a:t>OMG = Oh my God, so OMFG… </a:t>
            </a:r>
          </a:p>
          <a:p>
            <a:endParaRPr lang="en-US" dirty="0" smtClean="0"/>
          </a:p>
          <a:p>
            <a:endParaRPr lang="en-US" dirty="0"/>
          </a:p>
          <a:p>
            <a:endParaRPr lang="en-US" dirty="0" smtClean="0"/>
          </a:p>
          <a:p>
            <a:r>
              <a:rPr lang="en-US" dirty="0" smtClean="0"/>
              <a:t>Other bystanders raise their voice</a:t>
            </a:r>
          </a:p>
          <a:p>
            <a:endParaRPr lang="en-US" dirty="0"/>
          </a:p>
          <a:p>
            <a:endParaRPr lang="en-US" dirty="0" smtClean="0"/>
          </a:p>
          <a:p>
            <a:r>
              <a:rPr lang="en-US" dirty="0" smtClean="0"/>
              <a:t>End an offensive post by being 5</a:t>
            </a:r>
            <a:r>
              <a:rPr lang="en-US" baseline="30000" dirty="0" smtClean="0"/>
              <a:t>th</a:t>
            </a:r>
            <a:r>
              <a:rPr lang="en-US" dirty="0" smtClean="0"/>
              <a:t> </a:t>
            </a:r>
            <a:r>
              <a:rPr lang="en-US" dirty="0" err="1" smtClean="0"/>
              <a:t>downvote</a:t>
            </a:r>
            <a:endParaRPr lang="en-US" dirty="0" smtClean="0"/>
          </a:p>
          <a:p>
            <a:endParaRPr lang="en-US" dirty="0"/>
          </a:p>
          <a:p>
            <a:endParaRPr lang="en-US" dirty="0" smtClean="0"/>
          </a:p>
          <a:p>
            <a:r>
              <a:rPr lang="en-US" dirty="0" smtClean="0"/>
              <a:t>Flag for deletion by </a:t>
            </a:r>
            <a:r>
              <a:rPr lang="en-US" dirty="0" err="1" smtClean="0"/>
              <a:t>Yik</a:t>
            </a:r>
            <a:r>
              <a:rPr lang="en-US" dirty="0" smtClean="0"/>
              <a:t> Yak administration</a:t>
            </a:r>
            <a:endParaRPr lang="en-US" dirty="0"/>
          </a:p>
          <a:p>
            <a:endParaRPr lang="en-US" dirty="0"/>
          </a:p>
        </p:txBody>
      </p:sp>
      <p:sp>
        <p:nvSpPr>
          <p:cNvPr id="7" name="Title 1"/>
          <p:cNvSpPr>
            <a:spLocks noGrp="1"/>
          </p:cNvSpPr>
          <p:nvPr>
            <p:ph type="title"/>
          </p:nvPr>
        </p:nvSpPr>
        <p:spPr>
          <a:xfrm>
            <a:off x="457200" y="274638"/>
            <a:ext cx="7467600" cy="1143000"/>
          </a:xfrm>
        </p:spPr>
        <p:txBody>
          <a:bodyPr/>
          <a:lstStyle/>
          <a:p>
            <a:r>
              <a:rPr lang="en-US" dirty="0" smtClean="0"/>
              <a:t>Case 3: I’m pregnant [2] …</a:t>
            </a:r>
            <a:endParaRPr lang="en-US" dirty="0"/>
          </a:p>
        </p:txBody>
      </p:sp>
      <p:sp>
        <p:nvSpPr>
          <p:cNvPr id="6" name="Rectangle 5"/>
          <p:cNvSpPr/>
          <p:nvPr/>
        </p:nvSpPr>
        <p:spPr>
          <a:xfrm>
            <a:off x="1903716" y="6165593"/>
            <a:ext cx="5336202" cy="40011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dirty="0">
                <a:solidFill>
                  <a:prstClr val="white"/>
                </a:solidFill>
              </a:rPr>
              <a:t>Screenshot from EMU </a:t>
            </a:r>
            <a:r>
              <a:rPr lang="en-US" sz="2000" dirty="0" err="1">
                <a:solidFill>
                  <a:prstClr val="white"/>
                </a:solidFill>
              </a:rPr>
              <a:t>YikYak</a:t>
            </a:r>
            <a:r>
              <a:rPr lang="en-US" sz="2000" dirty="0">
                <a:solidFill>
                  <a:prstClr val="white"/>
                </a:solidFill>
              </a:rPr>
              <a:t>, </a:t>
            </a:r>
            <a:r>
              <a:rPr lang="en-US" sz="2000" dirty="0" smtClean="0">
                <a:solidFill>
                  <a:prstClr val="white"/>
                </a:solidFill>
              </a:rPr>
              <a:t>2015.</a:t>
            </a:r>
            <a:endParaRPr lang="en-US" dirty="0"/>
          </a:p>
        </p:txBody>
      </p:sp>
    </p:spTree>
    <p:extLst>
      <p:ext uri="{BB962C8B-B14F-4D97-AF65-F5344CB8AC3E}">
        <p14:creationId xmlns:p14="http://schemas.microsoft.com/office/powerpoint/2010/main" val="290254842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Safeguards 1</a:t>
            </a:r>
            <a:endParaRPr lang="en-US" dirty="0"/>
          </a:p>
        </p:txBody>
      </p:sp>
      <p:sp>
        <p:nvSpPr>
          <p:cNvPr id="3" name="Content Placeholder 2"/>
          <p:cNvSpPr>
            <a:spLocks noGrp="1"/>
          </p:cNvSpPr>
          <p:nvPr>
            <p:ph idx="1"/>
          </p:nvPr>
        </p:nvSpPr>
        <p:spPr>
          <a:xfrm>
            <a:off x="5007864" y="1078992"/>
            <a:ext cx="2932176" cy="4544567"/>
          </a:xfrm>
        </p:spPr>
        <p:txBody>
          <a:bodyPr/>
          <a:lstStyle/>
          <a:p>
            <a:r>
              <a:rPr lang="en-US" dirty="0" smtClean="0"/>
              <a:t>Certain words (“gun” in this case) trigger this warning</a:t>
            </a:r>
          </a:p>
          <a:p>
            <a:r>
              <a:rPr lang="en-US" dirty="0" smtClean="0"/>
              <a:t>Is the list of trigger words gender sensitive?</a:t>
            </a: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49755" y="2148840"/>
            <a:ext cx="3382963" cy="310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84048" y="5947172"/>
            <a:ext cx="8485632" cy="369332"/>
          </a:xfrm>
          <a:prstGeom prst="rect">
            <a:avLst/>
          </a:prstGeom>
          <a:noFill/>
        </p:spPr>
        <p:txBody>
          <a:bodyPr wrap="square" rtlCol="0">
            <a:spAutoFit/>
          </a:bodyPr>
          <a:lstStyle/>
          <a:p>
            <a:r>
              <a:rPr lang="en-US" dirty="0" smtClean="0"/>
              <a:t>Test for yourself, publicize results, make recommendations, publicize/pressure</a:t>
            </a:r>
            <a:endParaRPr lang="en-US" dirty="0"/>
          </a:p>
        </p:txBody>
      </p:sp>
    </p:spTree>
    <p:extLst>
      <p:ext uri="{BB962C8B-B14F-4D97-AF65-F5344CB8AC3E}">
        <p14:creationId xmlns:p14="http://schemas.microsoft.com/office/powerpoint/2010/main" val="12031197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Safeguards 2</a:t>
            </a:r>
            <a:endParaRPr lang="en-US" dirty="0"/>
          </a:p>
        </p:txBody>
      </p:sp>
      <p:sp>
        <p:nvSpPr>
          <p:cNvPr id="3" name="Content Placeholder 2"/>
          <p:cNvSpPr>
            <a:spLocks noGrp="1"/>
          </p:cNvSpPr>
          <p:nvPr>
            <p:ph idx="1"/>
          </p:nvPr>
        </p:nvSpPr>
        <p:spPr>
          <a:xfrm>
            <a:off x="5007864" y="1078992"/>
            <a:ext cx="2932176" cy="4544567"/>
          </a:xfrm>
        </p:spPr>
        <p:txBody>
          <a:bodyPr>
            <a:normAutofit/>
          </a:bodyPr>
          <a:lstStyle/>
          <a:p>
            <a:r>
              <a:rPr lang="en-US" dirty="0" err="1" smtClean="0"/>
              <a:t>Downvoting</a:t>
            </a:r>
            <a:r>
              <a:rPr lang="en-US" dirty="0" smtClean="0"/>
              <a:t> a post triggered this warning</a:t>
            </a:r>
          </a:p>
          <a:p>
            <a:r>
              <a:rPr lang="en-US" dirty="0" smtClean="0"/>
              <a:t>Is the follow-up of removing offensive posts gender sensitive?</a:t>
            </a:r>
            <a:endParaRPr lang="en-US" dirty="0"/>
          </a:p>
        </p:txBody>
      </p:sp>
      <p:sp>
        <p:nvSpPr>
          <p:cNvPr id="4" name="TextBox 3"/>
          <p:cNvSpPr txBox="1"/>
          <p:nvPr/>
        </p:nvSpPr>
        <p:spPr>
          <a:xfrm>
            <a:off x="384048" y="5947172"/>
            <a:ext cx="8485632" cy="369332"/>
          </a:xfrm>
          <a:prstGeom prst="rect">
            <a:avLst/>
          </a:prstGeom>
          <a:noFill/>
        </p:spPr>
        <p:txBody>
          <a:bodyPr wrap="square" rtlCol="0">
            <a:spAutoFit/>
          </a:bodyPr>
          <a:lstStyle/>
          <a:p>
            <a:r>
              <a:rPr lang="en-US" dirty="0" smtClean="0"/>
              <a:t>Test for yourself, publicize results, make recommendations, publicize/pressure</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0775" y="2148840"/>
            <a:ext cx="3550381" cy="312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74802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Conclusions 1</a:t>
            </a:r>
            <a:endParaRPr lang="en-US" dirty="0"/>
          </a:p>
        </p:txBody>
      </p:sp>
      <p:sp>
        <p:nvSpPr>
          <p:cNvPr id="3" name="Content Placeholder 2"/>
          <p:cNvSpPr>
            <a:spLocks noGrp="1"/>
          </p:cNvSpPr>
          <p:nvPr>
            <p:ph idx="1"/>
          </p:nvPr>
        </p:nvSpPr>
        <p:spPr>
          <a:xfrm>
            <a:off x="454152" y="1143000"/>
            <a:ext cx="7467600" cy="1124394"/>
          </a:xfrm>
        </p:spPr>
        <p:txBody>
          <a:bodyPr>
            <a:normAutofit/>
          </a:bodyPr>
          <a:lstStyle/>
          <a:p>
            <a:r>
              <a:rPr lang="en-US" dirty="0" smtClean="0"/>
              <a:t>Given self-expression on </a:t>
            </a:r>
            <a:r>
              <a:rPr lang="en-US" dirty="0" err="1" smtClean="0"/>
              <a:t>Yik</a:t>
            </a:r>
            <a:r>
              <a:rPr lang="en-US" dirty="0" smtClean="0"/>
              <a:t> Yak, banning it is an act of bullying</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016" y="2336103"/>
            <a:ext cx="3200400" cy="2245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42016" y="3375952"/>
            <a:ext cx="3200400" cy="2128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016" y="5381054"/>
            <a:ext cx="3200400" cy="134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0824" y="2336103"/>
            <a:ext cx="3200400" cy="3740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020824" y="5638848"/>
            <a:ext cx="3188573" cy="1017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15200" y="685800"/>
            <a:ext cx="1572768" cy="1200329"/>
          </a:xfrm>
          <a:prstGeom prst="rect">
            <a:avLst/>
          </a:prstGeom>
          <a:noFill/>
        </p:spPr>
        <p:txBody>
          <a:bodyPr wrap="square" rtlCol="0">
            <a:spAutoFit/>
          </a:bodyPr>
          <a:lstStyle/>
          <a:p>
            <a:r>
              <a:rPr lang="en-US" dirty="0" smtClean="0"/>
              <a:t>Screenshots from EMU </a:t>
            </a:r>
            <a:r>
              <a:rPr lang="en-US" dirty="0" err="1"/>
              <a:t>Y</a:t>
            </a:r>
            <a:r>
              <a:rPr lang="en-US" dirty="0" err="1" smtClean="0"/>
              <a:t>ik</a:t>
            </a:r>
            <a:r>
              <a:rPr lang="en-US" dirty="0" smtClean="0"/>
              <a:t> Yak, </a:t>
            </a:r>
          </a:p>
          <a:p>
            <a:r>
              <a:rPr lang="en-US" dirty="0" smtClean="0"/>
              <a:t>June 2015</a:t>
            </a:r>
            <a:endParaRPr lang="en-US" dirty="0"/>
          </a:p>
        </p:txBody>
      </p:sp>
    </p:spTree>
    <p:extLst>
      <p:ext uri="{BB962C8B-B14F-4D97-AF65-F5344CB8AC3E}">
        <p14:creationId xmlns:p14="http://schemas.microsoft.com/office/powerpoint/2010/main" val="22852025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2</a:t>
            </a:r>
            <a:endParaRPr lang="en-US" dirty="0"/>
          </a:p>
        </p:txBody>
      </p:sp>
      <p:sp>
        <p:nvSpPr>
          <p:cNvPr id="3" name="Content Placeholder 2"/>
          <p:cNvSpPr>
            <a:spLocks noGrp="1"/>
          </p:cNvSpPr>
          <p:nvPr>
            <p:ph idx="1"/>
          </p:nvPr>
        </p:nvSpPr>
        <p:spPr>
          <a:xfrm>
            <a:off x="457200" y="1719072"/>
            <a:ext cx="7467600" cy="4525963"/>
          </a:xfrm>
        </p:spPr>
        <p:txBody>
          <a:bodyPr>
            <a:normAutofit/>
          </a:bodyPr>
          <a:lstStyle/>
          <a:p>
            <a:r>
              <a:rPr lang="en-US" dirty="0" smtClean="0"/>
              <a:t>Larger problems of bullying reflected on </a:t>
            </a:r>
            <a:r>
              <a:rPr lang="en-US" dirty="0" err="1" smtClean="0"/>
              <a:t>Yik</a:t>
            </a:r>
            <a:r>
              <a:rPr lang="en-US" dirty="0" smtClean="0"/>
              <a:t> Yak (as well as altruism)</a:t>
            </a:r>
          </a:p>
          <a:p>
            <a:r>
              <a:rPr lang="en-US" dirty="0" smtClean="0"/>
              <a:t>Same anonymity that makes it easy to harass also emboldens bystanders to intervene</a:t>
            </a:r>
          </a:p>
          <a:p>
            <a:r>
              <a:rPr lang="en-US" dirty="0" smtClean="0"/>
              <a:t>How to promote positivity and effective bystander interventions, </a:t>
            </a:r>
            <a:r>
              <a:rPr lang="en-US" dirty="0" err="1" smtClean="0"/>
              <a:t>esp</a:t>
            </a:r>
            <a:r>
              <a:rPr lang="en-US" dirty="0" smtClean="0"/>
              <a:t> for harassment that reinforces oppression? </a:t>
            </a:r>
            <a:endParaRPr lang="en-US" dirty="0"/>
          </a:p>
        </p:txBody>
      </p:sp>
    </p:spTree>
    <p:extLst>
      <p:ext uri="{BB962C8B-B14F-4D97-AF65-F5344CB8AC3E}">
        <p14:creationId xmlns:p14="http://schemas.microsoft.com/office/powerpoint/2010/main" val="269939818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17176" cy="1014666"/>
          </a:xfrm>
        </p:spPr>
        <p:txBody>
          <a:bodyPr/>
          <a:lstStyle/>
          <a:p>
            <a:pPr algn="ctr"/>
            <a:r>
              <a:rPr lang="en-US" dirty="0" err="1" smtClean="0"/>
              <a:t>Yik</a:t>
            </a:r>
            <a:r>
              <a:rPr lang="en-US" dirty="0" smtClean="0"/>
              <a:t> Yak Basics</a:t>
            </a:r>
            <a:endParaRPr lang="en-US" dirty="0"/>
          </a:p>
        </p:txBody>
      </p:sp>
      <p:sp>
        <p:nvSpPr>
          <p:cNvPr id="3" name="Content Placeholder 2"/>
          <p:cNvSpPr>
            <a:spLocks noGrp="1"/>
          </p:cNvSpPr>
          <p:nvPr>
            <p:ph idx="1"/>
          </p:nvPr>
        </p:nvSpPr>
        <p:spPr>
          <a:xfrm>
            <a:off x="457200" y="1600201"/>
            <a:ext cx="7467600" cy="3621024"/>
          </a:xfrm>
        </p:spPr>
        <p:txBody>
          <a:bodyPr/>
          <a:lstStyle/>
          <a:p>
            <a:r>
              <a:rPr lang="en-US" dirty="0" smtClean="0"/>
              <a:t>Anonymous message board</a:t>
            </a:r>
          </a:p>
          <a:p>
            <a:r>
              <a:rPr lang="en-US" dirty="0" smtClean="0"/>
              <a:t>Pulls posts from 1.5 miles around</a:t>
            </a:r>
          </a:p>
          <a:p>
            <a:r>
              <a:rPr lang="en-US" dirty="0" smtClean="0"/>
              <a:t>Time-limited / “ephemeral”</a:t>
            </a:r>
          </a:p>
          <a:p>
            <a:r>
              <a:rPr lang="en-US" dirty="0" smtClean="0"/>
              <a:t>200 characters</a:t>
            </a:r>
          </a:p>
          <a:p>
            <a:r>
              <a:rPr lang="en-US" dirty="0" err="1" smtClean="0"/>
              <a:t>Upvote</a:t>
            </a:r>
            <a:r>
              <a:rPr lang="en-US" dirty="0" smtClean="0"/>
              <a:t>/</a:t>
            </a:r>
            <a:r>
              <a:rPr lang="en-US" dirty="0" err="1" smtClean="0"/>
              <a:t>downvote</a:t>
            </a:r>
            <a:r>
              <a:rPr lang="en-US" dirty="0" smtClean="0"/>
              <a:t> [-5 means removal]</a:t>
            </a:r>
          </a:p>
          <a:p>
            <a:r>
              <a:rPr lang="en-US" dirty="0" smtClean="0"/>
              <a:t>Report offensive content for deletion</a:t>
            </a:r>
            <a:endParaRPr lang="en-US" dirty="0"/>
          </a:p>
        </p:txBody>
      </p:sp>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3232" y="5221225"/>
            <a:ext cx="4639186" cy="150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74375" y="238062"/>
            <a:ext cx="1124743" cy="1124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803392" y="5714059"/>
            <a:ext cx="2121408" cy="523220"/>
          </a:xfrm>
          <a:prstGeom prst="rect">
            <a:avLst/>
          </a:prstGeom>
        </p:spPr>
        <p:txBody>
          <a:bodyPr wrap="square">
            <a:spAutoFit/>
          </a:bodyPr>
          <a:lstStyle/>
          <a:p>
            <a:r>
              <a:rPr lang="en-US" sz="1400" dirty="0" smtClean="0"/>
              <a:t>Screenshot </a:t>
            </a:r>
            <a:r>
              <a:rPr lang="en-US" sz="1400" dirty="0"/>
              <a:t>from EMU </a:t>
            </a:r>
            <a:r>
              <a:rPr lang="en-US" sz="1400" dirty="0" err="1" smtClean="0"/>
              <a:t>Yik</a:t>
            </a:r>
            <a:r>
              <a:rPr lang="en-US" sz="1400" dirty="0" smtClean="0"/>
              <a:t> Yak</a:t>
            </a:r>
            <a:r>
              <a:rPr lang="en-US" sz="1400" dirty="0"/>
              <a:t>, March 2015.</a:t>
            </a:r>
          </a:p>
        </p:txBody>
      </p:sp>
    </p:spTree>
    <p:extLst>
      <p:ext uri="{BB962C8B-B14F-4D97-AF65-F5344CB8AC3E}">
        <p14:creationId xmlns:p14="http://schemas.microsoft.com/office/powerpoint/2010/main" val="284962209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3</a:t>
            </a:r>
            <a:endParaRPr lang="en-US" dirty="0"/>
          </a:p>
        </p:txBody>
      </p:sp>
      <p:sp>
        <p:nvSpPr>
          <p:cNvPr id="3" name="Content Placeholder 2"/>
          <p:cNvSpPr>
            <a:spLocks noGrp="1"/>
          </p:cNvSpPr>
          <p:nvPr>
            <p:ph idx="1"/>
          </p:nvPr>
        </p:nvSpPr>
        <p:spPr>
          <a:xfrm>
            <a:off x="457200" y="1417639"/>
            <a:ext cx="7467600" cy="712914"/>
          </a:xfrm>
        </p:spPr>
        <p:txBody>
          <a:bodyPr>
            <a:normAutofit/>
          </a:bodyPr>
          <a:lstStyle/>
          <a:p>
            <a:r>
              <a:rPr lang="en-US" dirty="0" smtClean="0"/>
              <a:t>OCCUPY </a:t>
            </a:r>
            <a:endParaRPr lang="en-US"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1787" y="2511870"/>
            <a:ext cx="3292475"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55730" y="1677638"/>
            <a:ext cx="3292475" cy="401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831786" y="5635829"/>
            <a:ext cx="3593910" cy="646331"/>
          </a:xfrm>
          <a:prstGeom prst="rect">
            <a:avLst/>
          </a:prstGeom>
          <a:noFill/>
        </p:spPr>
        <p:txBody>
          <a:bodyPr wrap="square" rtlCol="0">
            <a:spAutoFit/>
          </a:bodyPr>
          <a:lstStyle/>
          <a:p>
            <a:r>
              <a:rPr lang="en-US" dirty="0" smtClean="0"/>
              <a:t>Screenshots from EMU </a:t>
            </a:r>
            <a:r>
              <a:rPr lang="en-US" dirty="0" err="1"/>
              <a:t>Y</a:t>
            </a:r>
            <a:r>
              <a:rPr lang="en-US" dirty="0" err="1" smtClean="0"/>
              <a:t>ik</a:t>
            </a:r>
            <a:r>
              <a:rPr lang="en-US" dirty="0" smtClean="0"/>
              <a:t> Yak, </a:t>
            </a:r>
          </a:p>
          <a:p>
            <a:r>
              <a:rPr lang="en-US" dirty="0" smtClean="0"/>
              <a:t>June 2015</a:t>
            </a:r>
            <a:endParaRPr lang="en-US" dirty="0"/>
          </a:p>
        </p:txBody>
      </p:sp>
    </p:spTree>
    <p:extLst>
      <p:ext uri="{BB962C8B-B14F-4D97-AF65-F5344CB8AC3E}">
        <p14:creationId xmlns:p14="http://schemas.microsoft.com/office/powerpoint/2010/main" val="2932191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7467600" cy="1024128"/>
          </a:xfrm>
        </p:spPr>
        <p:txBody>
          <a:bodyPr/>
          <a:lstStyle/>
          <a:p>
            <a:r>
              <a:rPr lang="en-US" dirty="0" smtClean="0"/>
              <a:t>Action Steps</a:t>
            </a:r>
            <a:endParaRPr lang="en-US" dirty="0"/>
          </a:p>
        </p:txBody>
      </p:sp>
      <p:sp>
        <p:nvSpPr>
          <p:cNvPr id="3" name="Content Placeholder 2"/>
          <p:cNvSpPr>
            <a:spLocks noGrp="1"/>
          </p:cNvSpPr>
          <p:nvPr>
            <p:ph idx="1"/>
          </p:nvPr>
        </p:nvSpPr>
        <p:spPr>
          <a:xfrm>
            <a:off x="393192" y="1261872"/>
            <a:ext cx="7467600" cy="4864291"/>
          </a:xfrm>
        </p:spPr>
        <p:txBody>
          <a:bodyPr>
            <a:normAutofit fontScale="92500" lnSpcReduction="10000"/>
          </a:bodyPr>
          <a:lstStyle/>
          <a:p>
            <a:r>
              <a:rPr lang="en-US" dirty="0" smtClean="0"/>
              <a:t>Dynamics of </a:t>
            </a:r>
            <a:r>
              <a:rPr lang="en-US" dirty="0" err="1" smtClean="0"/>
              <a:t>Yik</a:t>
            </a:r>
            <a:r>
              <a:rPr lang="en-US" dirty="0" smtClean="0"/>
              <a:t> Yak reflect ‘the Herd,’      so recruit good people to participate</a:t>
            </a:r>
          </a:p>
          <a:p>
            <a:r>
              <a:rPr lang="en-US" dirty="0" smtClean="0"/>
              <a:t>Supporters to</a:t>
            </a:r>
          </a:p>
          <a:p>
            <a:pPr lvl="1"/>
            <a:r>
              <a:rPr lang="en-US" dirty="0" smtClean="0"/>
              <a:t>Monitor</a:t>
            </a:r>
          </a:p>
          <a:p>
            <a:pPr lvl="1"/>
            <a:r>
              <a:rPr lang="en-US" dirty="0" smtClean="0"/>
              <a:t>Quick response to </a:t>
            </a:r>
            <a:r>
              <a:rPr lang="en-US" dirty="0" err="1" smtClean="0"/>
              <a:t>downvote</a:t>
            </a:r>
            <a:r>
              <a:rPr lang="en-US" dirty="0" smtClean="0"/>
              <a:t> offensive posts &amp; </a:t>
            </a:r>
            <a:r>
              <a:rPr lang="en-US" dirty="0" err="1" smtClean="0"/>
              <a:t>upvote</a:t>
            </a:r>
            <a:r>
              <a:rPr lang="en-US" dirty="0" smtClean="0"/>
              <a:t> positive ones</a:t>
            </a:r>
          </a:p>
          <a:p>
            <a:pPr lvl="1"/>
            <a:r>
              <a:rPr lang="en-US" dirty="0" smtClean="0"/>
              <a:t>Provide information, referrals, support</a:t>
            </a:r>
          </a:p>
          <a:p>
            <a:r>
              <a:rPr lang="en-US" dirty="0" smtClean="0"/>
              <a:t>Work to enhance ability to be articulate in 200 characters</a:t>
            </a:r>
          </a:p>
          <a:p>
            <a:r>
              <a:rPr lang="en-US" dirty="0" smtClean="0"/>
              <a:t>Test </a:t>
            </a:r>
            <a:r>
              <a:rPr lang="en-US" dirty="0" err="1" smtClean="0"/>
              <a:t>Yik</a:t>
            </a:r>
            <a:r>
              <a:rPr lang="en-US" dirty="0" smtClean="0"/>
              <a:t> Yak safeguards, recommend improvements, publicize/pressure</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9610" y="262763"/>
            <a:ext cx="1122363"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14902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667512"/>
            <a:ext cx="7315200" cy="5504688"/>
          </a:xfrm>
          <a:solidFill>
            <a:schemeClr val="tx1">
              <a:lumMod val="85000"/>
            </a:schemeClr>
          </a:solidFill>
        </p:spPr>
        <p:txBody>
          <a:bodyPr lIns="548640" tIns="457200" rIns="548640" bIns="182880">
            <a:normAutofit/>
          </a:bodyPr>
          <a:lstStyle/>
          <a:p>
            <a:pPr marL="0" indent="0">
              <a:buNone/>
            </a:pPr>
            <a:r>
              <a:rPr lang="en-US" sz="1800" dirty="0" smtClean="0">
                <a:solidFill>
                  <a:schemeClr val="accent4">
                    <a:lumMod val="50000"/>
                  </a:schemeClr>
                </a:solidFill>
              </a:rPr>
              <a:t>Dr. Paul Leighton is a professor in the Department of Sociology, Anthropology &amp; Criminology at Eastern Michigan University. He has been teaching a graduate level course on domestic violence and sexual assault for the 17 years he has been at EMU. Leighton served six years, including two as president, on the board of SafeHouseCenter.org. He is a co-author of </a:t>
            </a:r>
            <a:r>
              <a:rPr lang="en-US" sz="1800" i="1" dirty="0" smtClean="0">
                <a:solidFill>
                  <a:schemeClr val="accent4">
                    <a:lumMod val="50000"/>
                  </a:schemeClr>
                </a:solidFill>
              </a:rPr>
              <a:t>Class, Race, Gender &amp; Crime</a:t>
            </a:r>
            <a:r>
              <a:rPr lang="en-US" sz="1800" dirty="0" smtClean="0">
                <a:solidFill>
                  <a:schemeClr val="accent4">
                    <a:lumMod val="50000"/>
                  </a:schemeClr>
                </a:solidFill>
              </a:rPr>
              <a:t>, </a:t>
            </a:r>
            <a:r>
              <a:rPr lang="en-US" sz="1800" smtClean="0">
                <a:solidFill>
                  <a:schemeClr val="accent4">
                    <a:lumMod val="50000"/>
                  </a:schemeClr>
                </a:solidFill>
              </a:rPr>
              <a:t>4</a:t>
            </a:r>
            <a:r>
              <a:rPr lang="en-US" sz="1800" baseline="30000" smtClean="0">
                <a:solidFill>
                  <a:schemeClr val="accent4">
                    <a:lumMod val="50000"/>
                  </a:schemeClr>
                </a:solidFill>
              </a:rPr>
              <a:t>th</a:t>
            </a:r>
            <a:r>
              <a:rPr lang="en-US" sz="1800" smtClean="0">
                <a:solidFill>
                  <a:schemeClr val="accent4">
                    <a:lumMod val="50000"/>
                  </a:schemeClr>
                </a:solidFill>
              </a:rPr>
              <a:t> ed.</a:t>
            </a:r>
            <a:endParaRPr lang="en-US" sz="1800" dirty="0" smtClean="0">
              <a:solidFill>
                <a:schemeClr val="accent4">
                  <a:lumMod val="50000"/>
                </a:schemeClr>
              </a:solidFill>
            </a:endParaRPr>
          </a:p>
          <a:p>
            <a:pPr marL="0" indent="0">
              <a:buNone/>
            </a:pPr>
            <a:endParaRPr lang="en-US" sz="1800" dirty="0">
              <a:solidFill>
                <a:schemeClr val="accent4">
                  <a:lumMod val="50000"/>
                </a:schemeClr>
              </a:solidFill>
            </a:endParaRPr>
          </a:p>
          <a:p>
            <a:pPr marL="0" indent="0">
              <a:buNone/>
            </a:pPr>
            <a:r>
              <a:rPr lang="en-US" sz="1800" dirty="0" smtClean="0">
                <a:solidFill>
                  <a:schemeClr val="accent4">
                    <a:lumMod val="50000"/>
                  </a:schemeClr>
                </a:solidFill>
              </a:rPr>
              <a:t>More information about him is available on his website, </a:t>
            </a:r>
          </a:p>
          <a:p>
            <a:pPr marL="0" indent="0">
              <a:buNone/>
            </a:pPr>
            <a:r>
              <a:rPr lang="en-US" sz="1800" dirty="0">
                <a:solidFill>
                  <a:schemeClr val="accent4">
                    <a:lumMod val="50000"/>
                  </a:schemeClr>
                </a:solidFill>
                <a:hlinkClick r:id="rId3"/>
              </a:rPr>
              <a:t>http://</a:t>
            </a:r>
            <a:r>
              <a:rPr lang="en-US" sz="1800" dirty="0" smtClean="0">
                <a:solidFill>
                  <a:schemeClr val="accent4">
                    <a:lumMod val="50000"/>
                  </a:schemeClr>
                </a:solidFill>
                <a:hlinkClick r:id="rId3"/>
              </a:rPr>
              <a:t>paulsjusticepage.com/paul/pauls-cv.htm</a:t>
            </a:r>
            <a:endParaRPr lang="en-US" sz="1800" dirty="0" smtClean="0">
              <a:solidFill>
                <a:schemeClr val="accent4">
                  <a:lumMod val="50000"/>
                </a:schemeClr>
              </a:solidFill>
            </a:endParaRPr>
          </a:p>
          <a:p>
            <a:pPr marL="0" indent="0">
              <a:buNone/>
            </a:pPr>
            <a:endParaRPr lang="en-US" sz="1800" dirty="0" smtClean="0">
              <a:solidFill>
                <a:schemeClr val="accent4">
                  <a:lumMod val="50000"/>
                </a:schemeClr>
              </a:solidFill>
            </a:endParaRPr>
          </a:p>
          <a:p>
            <a:pPr marL="0" indent="0">
              <a:buNone/>
            </a:pPr>
            <a:r>
              <a:rPr lang="en-US" sz="1800" dirty="0" smtClean="0">
                <a:solidFill>
                  <a:schemeClr val="accent4">
                    <a:lumMod val="50000"/>
                  </a:schemeClr>
                </a:solidFill>
              </a:rPr>
              <a:t>His DV and SA class</a:t>
            </a:r>
          </a:p>
          <a:p>
            <a:pPr marL="0" indent="0">
              <a:buNone/>
            </a:pPr>
            <a:r>
              <a:rPr lang="en-US" sz="1800" dirty="0">
                <a:solidFill>
                  <a:schemeClr val="accent4">
                    <a:lumMod val="50000"/>
                  </a:schemeClr>
                </a:solidFill>
                <a:hlinkClick r:id="rId4"/>
              </a:rPr>
              <a:t>http://</a:t>
            </a:r>
            <a:r>
              <a:rPr lang="en-US" sz="1800" dirty="0" smtClean="0">
                <a:solidFill>
                  <a:schemeClr val="accent4">
                    <a:lumMod val="50000"/>
                  </a:schemeClr>
                </a:solidFill>
                <a:hlinkClick r:id="rId4"/>
              </a:rPr>
              <a:t>paulsjusticepage.com/emu/crm550.htm</a:t>
            </a:r>
            <a:endParaRPr lang="en-US" sz="1800" dirty="0" smtClean="0">
              <a:solidFill>
                <a:schemeClr val="accent4">
                  <a:lumMod val="50000"/>
                </a:schemeClr>
              </a:solidFill>
            </a:endParaRPr>
          </a:p>
          <a:p>
            <a:pPr marL="0" indent="0">
              <a:buNone/>
            </a:pPr>
            <a:endParaRPr lang="en-US" sz="1800" dirty="0" smtClean="0">
              <a:solidFill>
                <a:schemeClr val="accent4">
                  <a:lumMod val="50000"/>
                </a:schemeClr>
              </a:solidFill>
            </a:endParaRPr>
          </a:p>
          <a:p>
            <a:pPr marL="0" indent="0">
              <a:buNone/>
            </a:pPr>
            <a:r>
              <a:rPr lang="en-US" sz="1300" dirty="0" smtClean="0">
                <a:solidFill>
                  <a:schemeClr val="accent4">
                    <a:lumMod val="50000"/>
                  </a:schemeClr>
                </a:solidFill>
              </a:rPr>
              <a:t>This presentation is a revised and expanded version of one originally presented at a 2015 ACE-EMU panel,</a:t>
            </a:r>
            <a:r>
              <a:rPr lang="en-US" sz="1300" dirty="0">
                <a:solidFill>
                  <a:schemeClr val="accent4">
                    <a:lumMod val="50000"/>
                  </a:schemeClr>
                </a:solidFill>
              </a:rPr>
              <a:t> </a:t>
            </a:r>
            <a:r>
              <a:rPr lang="en-US" sz="1300" i="1" dirty="0">
                <a:solidFill>
                  <a:schemeClr val="accent4">
                    <a:lumMod val="50000"/>
                  </a:schemeClr>
                </a:solidFill>
              </a:rPr>
              <a:t>Workplace Bullying, Harassment, Stress and You,</a:t>
            </a:r>
            <a:r>
              <a:rPr lang="en-US" sz="1300" dirty="0">
                <a:solidFill>
                  <a:schemeClr val="accent4">
                    <a:lumMod val="50000"/>
                  </a:schemeClr>
                </a:solidFill>
              </a:rPr>
              <a:t> </a:t>
            </a:r>
            <a:r>
              <a:rPr lang="en-US" sz="1300" dirty="0" smtClean="0">
                <a:solidFill>
                  <a:schemeClr val="accent4">
                    <a:lumMod val="50000"/>
                  </a:schemeClr>
                </a:solidFill>
              </a:rPr>
              <a:t>as </a:t>
            </a:r>
            <a:r>
              <a:rPr lang="en-US" sz="1300" dirty="0">
                <a:solidFill>
                  <a:schemeClr val="accent4">
                    <a:lumMod val="50000"/>
                  </a:schemeClr>
                </a:solidFill>
              </a:rPr>
              <a:t>part of Women's History Month programming.</a:t>
            </a:r>
          </a:p>
          <a:p>
            <a:pPr marL="0" indent="0">
              <a:buNone/>
            </a:pPr>
            <a:endParaRPr lang="en-US" sz="1800" dirty="0"/>
          </a:p>
        </p:txBody>
      </p:sp>
    </p:spTree>
    <p:extLst>
      <p:ext uri="{BB962C8B-B14F-4D97-AF65-F5344CB8AC3E}">
        <p14:creationId xmlns:p14="http://schemas.microsoft.com/office/powerpoint/2010/main" val="415293495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Oppression</a:t>
            </a:r>
            <a:r>
              <a:rPr lang="en-US" dirty="0"/>
              <a:t> </a:t>
            </a:r>
            <a:r>
              <a:rPr lang="en-US" dirty="0" smtClean="0"/>
              <a:t>&amp; ephemeral, interactive public performance</a:t>
            </a:r>
            <a:endParaRPr lang="en-US" dirty="0"/>
          </a:p>
        </p:txBody>
      </p:sp>
      <p:sp>
        <p:nvSpPr>
          <p:cNvPr id="3" name="Content Placeholder 2"/>
          <p:cNvSpPr>
            <a:spLocks noGrp="1"/>
          </p:cNvSpPr>
          <p:nvPr>
            <p:ph idx="1"/>
          </p:nvPr>
        </p:nvSpPr>
        <p:spPr>
          <a:xfrm>
            <a:off x="457200" y="1847088"/>
            <a:ext cx="7467600" cy="3995927"/>
          </a:xfrm>
        </p:spPr>
        <p:txBody>
          <a:bodyPr>
            <a:normAutofit fontScale="92500" lnSpcReduction="20000"/>
          </a:bodyPr>
          <a:lstStyle/>
          <a:p>
            <a:r>
              <a:rPr lang="en-US" dirty="0" smtClean="0"/>
              <a:t>Some harassment reflects social inequalities</a:t>
            </a:r>
          </a:p>
          <a:p>
            <a:r>
              <a:rPr lang="en-US" dirty="0" smtClean="0"/>
              <a:t>Response shapes whether inequalities are recreated or resisted</a:t>
            </a:r>
          </a:p>
          <a:p>
            <a:r>
              <a:rPr lang="en-US" dirty="0" smtClean="0"/>
              <a:t>Public acts of oppression</a:t>
            </a:r>
          </a:p>
          <a:p>
            <a:pPr marL="36576" indent="0">
              <a:buNone/>
            </a:pPr>
            <a:r>
              <a:rPr lang="en-US" dirty="0" smtClean="0"/>
              <a:t>	implicate spectators, </a:t>
            </a:r>
          </a:p>
          <a:p>
            <a:pPr marL="36576" indent="0">
              <a:buNone/>
            </a:pPr>
            <a:r>
              <a:rPr lang="en-US" dirty="0"/>
              <a:t>	</a:t>
            </a:r>
            <a:r>
              <a:rPr lang="en-US" dirty="0" smtClean="0"/>
              <a:t>who can encourage, </a:t>
            </a:r>
          </a:p>
          <a:p>
            <a:pPr marL="36576" indent="0">
              <a:buNone/>
            </a:pPr>
            <a:r>
              <a:rPr lang="en-US" dirty="0"/>
              <a:t>	</a:t>
            </a:r>
            <a:r>
              <a:rPr lang="en-US" dirty="0" smtClean="0"/>
              <a:t>discourage or be </a:t>
            </a:r>
          </a:p>
          <a:p>
            <a:pPr marL="36576" indent="0">
              <a:buNone/>
            </a:pPr>
            <a:r>
              <a:rPr lang="en-US" dirty="0"/>
              <a:t>	</a:t>
            </a:r>
            <a:r>
              <a:rPr lang="en-US" dirty="0" smtClean="0"/>
              <a:t>silent (= consent)</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7256" y="3815528"/>
            <a:ext cx="3291078" cy="2398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15899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92240" cy="859218"/>
          </a:xfrm>
        </p:spPr>
        <p:txBody>
          <a:bodyPr/>
          <a:lstStyle/>
          <a:p>
            <a:pPr algn="ctr"/>
            <a:r>
              <a:rPr lang="en-US" dirty="0" smtClean="0"/>
              <a:t>Background</a:t>
            </a:r>
            <a:endParaRPr lang="en-US" dirty="0"/>
          </a:p>
        </p:txBody>
      </p:sp>
      <p:sp>
        <p:nvSpPr>
          <p:cNvPr id="3" name="Content Placeholder 2"/>
          <p:cNvSpPr>
            <a:spLocks noGrp="1"/>
          </p:cNvSpPr>
          <p:nvPr>
            <p:ph idx="1"/>
          </p:nvPr>
        </p:nvSpPr>
        <p:spPr>
          <a:xfrm>
            <a:off x="457200" y="1316736"/>
            <a:ext cx="7467600" cy="5001768"/>
          </a:xfrm>
        </p:spPr>
        <p:txBody>
          <a:bodyPr>
            <a:normAutofit/>
          </a:bodyPr>
          <a:lstStyle/>
          <a:p>
            <a:r>
              <a:rPr lang="en-US" dirty="0" smtClean="0"/>
              <a:t>Honor’s College Students</a:t>
            </a:r>
          </a:p>
          <a:p>
            <a:pPr lvl="1"/>
            <a:r>
              <a:rPr lang="en-US" dirty="0" smtClean="0"/>
              <a:t>Gender-based slurs (b****, c***)</a:t>
            </a:r>
          </a:p>
          <a:p>
            <a:pPr lvl="1"/>
            <a:r>
              <a:rPr lang="en-US" dirty="0" smtClean="0"/>
              <a:t>Directed at female faculty</a:t>
            </a:r>
          </a:p>
          <a:p>
            <a:pPr lvl="1"/>
            <a:r>
              <a:rPr lang="en-US" dirty="0" smtClean="0"/>
              <a:t>While class was going on</a:t>
            </a:r>
          </a:p>
          <a:p>
            <a:pPr lvl="1"/>
            <a:r>
              <a:rPr lang="en-US" dirty="0" smtClean="0"/>
              <a:t>Sexual harassment </a:t>
            </a:r>
            <a:r>
              <a:rPr lang="en-US" dirty="0" err="1" smtClean="0"/>
              <a:t>upvoted</a:t>
            </a:r>
            <a:r>
              <a:rPr lang="en-US" dirty="0" smtClean="0"/>
              <a:t> by others</a:t>
            </a:r>
          </a:p>
          <a:p>
            <a:pPr lvl="2"/>
            <a:r>
              <a:rPr lang="en-US" sz="1800" dirty="0" smtClean="0"/>
              <a:t>See </a:t>
            </a:r>
            <a:r>
              <a:rPr lang="en-US" sz="1800" dirty="0"/>
              <a:t>“A New Faculty Challenge: Fending Off Abuse on </a:t>
            </a:r>
            <a:r>
              <a:rPr lang="en-US" sz="1800" dirty="0" err="1"/>
              <a:t>Yik</a:t>
            </a:r>
            <a:r>
              <a:rPr lang="en-US" sz="1800" dirty="0"/>
              <a:t> Yak</a:t>
            </a:r>
            <a:r>
              <a:rPr lang="en-US" sz="1800" dirty="0" smtClean="0"/>
              <a:t>” </a:t>
            </a:r>
            <a:r>
              <a:rPr lang="en-US" sz="1800" i="1" dirty="0" smtClean="0">
                <a:hlinkClick r:id="rId3"/>
              </a:rPr>
              <a:t>Chronicle of Higher Education</a:t>
            </a:r>
            <a:r>
              <a:rPr lang="en-US" sz="1800" i="1" dirty="0" smtClean="0"/>
              <a:t>, </a:t>
            </a:r>
            <a:r>
              <a:rPr lang="en-US" sz="1800" i="1" dirty="0" smtClean="0">
                <a:hlinkClick r:id="rId4"/>
              </a:rPr>
              <a:t>EMUtalk.org</a:t>
            </a:r>
            <a:endParaRPr lang="en-US" sz="1800" i="1" dirty="0" smtClean="0"/>
          </a:p>
          <a:p>
            <a:pPr lvl="2"/>
            <a:r>
              <a:rPr lang="en-US" sz="1800" dirty="0" smtClean="0"/>
              <a:t>Who Spewed that Abuse? Anonymous </a:t>
            </a:r>
            <a:r>
              <a:rPr lang="en-US" sz="1800" dirty="0" err="1" smtClean="0"/>
              <a:t>Yik</a:t>
            </a:r>
            <a:r>
              <a:rPr lang="en-US" sz="1800" dirty="0" smtClean="0"/>
              <a:t> Yak App Isn’t Telling</a:t>
            </a:r>
            <a:r>
              <a:rPr lang="en-US" sz="1800" i="1" dirty="0" smtClean="0"/>
              <a:t> </a:t>
            </a:r>
            <a:r>
              <a:rPr lang="en-US" sz="1800" i="1" dirty="0" smtClean="0">
                <a:hlinkClick r:id="rId5"/>
              </a:rPr>
              <a:t>New York Times</a:t>
            </a:r>
            <a:endParaRPr lang="en-US" sz="1800" i="1" dirty="0"/>
          </a:p>
          <a:p>
            <a:r>
              <a:rPr lang="en-US" dirty="0" smtClean="0"/>
              <a:t>Wrongful behavior has come to define what </a:t>
            </a:r>
            <a:r>
              <a:rPr lang="en-US" dirty="0" err="1" smtClean="0"/>
              <a:t>Yik</a:t>
            </a:r>
            <a:r>
              <a:rPr lang="en-US" dirty="0" smtClean="0"/>
              <a:t> Yak is about</a:t>
            </a:r>
          </a:p>
        </p:txBody>
      </p:sp>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80822" y="274638"/>
            <a:ext cx="112712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97246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74638"/>
            <a:ext cx="8247888" cy="886650"/>
          </a:xfrm>
        </p:spPr>
        <p:txBody>
          <a:bodyPr>
            <a:normAutofit fontScale="90000"/>
          </a:bodyPr>
          <a:lstStyle/>
          <a:p>
            <a:pPr algn="ctr"/>
            <a:r>
              <a:rPr lang="en-US" dirty="0" smtClean="0"/>
              <a:t>What happens when you post this?</a:t>
            </a:r>
            <a:endParaRPr lang="en-US" dirty="0"/>
          </a:p>
        </p:txBody>
      </p:sp>
      <p:sp>
        <p:nvSpPr>
          <p:cNvPr id="3" name="Content Placeholder 2"/>
          <p:cNvSpPr>
            <a:spLocks noGrp="1"/>
          </p:cNvSpPr>
          <p:nvPr>
            <p:ph idx="1"/>
          </p:nvPr>
        </p:nvSpPr>
        <p:spPr>
          <a:xfrm>
            <a:off x="6458307" y="3735259"/>
            <a:ext cx="2440596" cy="2189791"/>
          </a:xfrm>
          <a:ln w="19050">
            <a:solidFill>
              <a:schemeClr val="tx1"/>
            </a:solidFill>
          </a:ln>
        </p:spPr>
        <p:txBody>
          <a:bodyPr>
            <a:noAutofit/>
          </a:bodyPr>
          <a:lstStyle/>
          <a:p>
            <a:pPr marL="0" indent="0">
              <a:buNone/>
            </a:pPr>
            <a:r>
              <a:rPr lang="en-US" sz="1800" dirty="0" err="1" smtClean="0"/>
              <a:t>Upvote</a:t>
            </a:r>
            <a:r>
              <a:rPr lang="en-US" sz="1800" dirty="0" smtClean="0"/>
              <a:t>/</a:t>
            </a:r>
            <a:r>
              <a:rPr lang="en-US" sz="1800" dirty="0" err="1" smtClean="0"/>
              <a:t>downvote</a:t>
            </a:r>
            <a:r>
              <a:rPr lang="en-US" sz="1800" dirty="0" smtClean="0"/>
              <a:t> count. </a:t>
            </a:r>
          </a:p>
          <a:p>
            <a:pPr marL="0" indent="0">
              <a:buNone/>
            </a:pPr>
            <a:r>
              <a:rPr lang="en-US" sz="1800" dirty="0" smtClean="0"/>
              <a:t>But do not know if it is</a:t>
            </a:r>
          </a:p>
          <a:p>
            <a:pPr marL="0" indent="0">
              <a:buNone/>
            </a:pPr>
            <a:r>
              <a:rPr lang="en-US" sz="800" dirty="0" smtClean="0"/>
              <a:t> </a:t>
            </a:r>
          </a:p>
          <a:p>
            <a:pPr marL="0" indent="0" algn="ctr">
              <a:buNone/>
            </a:pPr>
            <a:r>
              <a:rPr lang="en-US" sz="1800" dirty="0" smtClean="0"/>
              <a:t>+10 and -3</a:t>
            </a:r>
          </a:p>
          <a:p>
            <a:pPr marL="0" indent="0" algn="ctr">
              <a:buNone/>
            </a:pPr>
            <a:r>
              <a:rPr lang="en-US" sz="1800" i="1" dirty="0" smtClean="0"/>
              <a:t>Or</a:t>
            </a:r>
            <a:r>
              <a:rPr lang="en-US" sz="1800" dirty="0" smtClean="0"/>
              <a:t> </a:t>
            </a:r>
          </a:p>
          <a:p>
            <a:pPr marL="0" indent="0" algn="ctr">
              <a:buNone/>
            </a:pPr>
            <a:r>
              <a:rPr lang="en-US" sz="1800" dirty="0" smtClean="0"/>
              <a:t>+30 and -23</a:t>
            </a:r>
            <a:endParaRPr lang="en-US" sz="1800"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0149" y="1518222"/>
            <a:ext cx="5281810" cy="4343082"/>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0800000">
            <a:off x="5854988" y="4440026"/>
            <a:ext cx="443060" cy="2450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783080" y="6381571"/>
            <a:ext cx="5522976" cy="307777"/>
          </a:xfrm>
          <a:prstGeom prst="rect">
            <a:avLst/>
          </a:prstGeom>
        </p:spPr>
        <p:txBody>
          <a:bodyPr wrap="square">
            <a:spAutoFit/>
          </a:bodyPr>
          <a:lstStyle/>
          <a:p>
            <a:pPr algn="ctr"/>
            <a:r>
              <a:rPr lang="en-US" sz="1400" dirty="0" smtClean="0"/>
              <a:t>Screenshot </a:t>
            </a:r>
            <a:r>
              <a:rPr lang="en-US" sz="1400" dirty="0"/>
              <a:t>from EMU </a:t>
            </a:r>
            <a:r>
              <a:rPr lang="en-US" sz="1400" dirty="0" err="1" smtClean="0"/>
              <a:t>Yik</a:t>
            </a:r>
            <a:r>
              <a:rPr lang="en-US" sz="1400" dirty="0" smtClean="0"/>
              <a:t> Yak</a:t>
            </a:r>
            <a:r>
              <a:rPr lang="en-US" sz="1400" dirty="0"/>
              <a:t>, March 2015.</a:t>
            </a:r>
          </a:p>
        </p:txBody>
      </p:sp>
    </p:spTree>
    <p:extLst>
      <p:ext uri="{BB962C8B-B14F-4D97-AF65-F5344CB8AC3E}">
        <p14:creationId xmlns:p14="http://schemas.microsoft.com/office/powerpoint/2010/main" val="274279504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790"/>
            <a:ext cx="7467600" cy="1143000"/>
          </a:xfrm>
        </p:spPr>
        <p:txBody>
          <a:bodyPr>
            <a:normAutofit fontScale="90000"/>
          </a:bodyPr>
          <a:lstStyle/>
          <a:p>
            <a:pPr algn="ctr"/>
            <a:r>
              <a:rPr lang="en-US" dirty="0" smtClean="0"/>
              <a:t>While there are homophobic posts and comments…</a:t>
            </a:r>
            <a:endParaRPr lang="en-US" dirty="0"/>
          </a:p>
        </p:txBody>
      </p:sp>
      <p:pic>
        <p:nvPicPr>
          <p:cNvPr id="2051"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36451"/>
          <a:stretch/>
        </p:blipFill>
        <p:spPr bwMode="auto">
          <a:xfrm>
            <a:off x="5102353" y="1805303"/>
            <a:ext cx="3675888" cy="4151477"/>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3675888"/>
            <a:ext cx="3733546" cy="2308324"/>
          </a:xfrm>
          <a:prstGeom prst="rect">
            <a:avLst/>
          </a:prstGeom>
          <a:noFill/>
          <a:ln w="19050">
            <a:solidFill>
              <a:schemeClr val="tx1"/>
            </a:solidFill>
          </a:ln>
        </p:spPr>
        <p:txBody>
          <a:bodyPr wrap="square" rtlCol="0">
            <a:spAutoFit/>
          </a:bodyPr>
          <a:lstStyle/>
          <a:p>
            <a:r>
              <a:rPr lang="en-US" dirty="0" smtClean="0"/>
              <a:t>Heterosexual privilege includes the expectation that one’s sexuality will be accepted by family, friends, co-workers and neighbors. So is belonging to the religion of your choice and knowing that your sexuality will not be denounced by its leaders.</a:t>
            </a:r>
            <a:endParaRPr lang="en-US" dirty="0"/>
          </a:p>
        </p:txBody>
      </p:sp>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44568" y="4990564"/>
            <a:ext cx="469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783080" y="6381571"/>
            <a:ext cx="5522976" cy="307777"/>
          </a:xfrm>
          <a:prstGeom prst="rect">
            <a:avLst/>
          </a:prstGeom>
        </p:spPr>
        <p:txBody>
          <a:bodyPr wrap="square">
            <a:spAutoFit/>
          </a:bodyPr>
          <a:lstStyle/>
          <a:p>
            <a:pPr algn="ctr"/>
            <a:r>
              <a:rPr lang="en-US" sz="1400" dirty="0" smtClean="0"/>
              <a:t>Screenshot </a:t>
            </a:r>
            <a:r>
              <a:rPr lang="en-US" sz="1400" dirty="0"/>
              <a:t>from EMU </a:t>
            </a:r>
            <a:r>
              <a:rPr lang="en-US" sz="1400" dirty="0" err="1" smtClean="0"/>
              <a:t>Yik</a:t>
            </a:r>
            <a:r>
              <a:rPr lang="en-US" sz="1400" dirty="0" smtClean="0"/>
              <a:t> Yak</a:t>
            </a:r>
            <a:r>
              <a:rPr lang="en-US" sz="1400" dirty="0"/>
              <a:t>, March 2015.</a:t>
            </a:r>
          </a:p>
        </p:txBody>
      </p:sp>
    </p:spTree>
    <p:extLst>
      <p:ext uri="{BB962C8B-B14F-4D97-AF65-F5344CB8AC3E}">
        <p14:creationId xmlns:p14="http://schemas.microsoft.com/office/powerpoint/2010/main" val="31219574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274638"/>
            <a:ext cx="8247888" cy="886650"/>
          </a:xfrm>
        </p:spPr>
        <p:txBody>
          <a:bodyPr>
            <a:normAutofit fontScale="90000"/>
          </a:bodyPr>
          <a:lstStyle/>
          <a:p>
            <a:pPr algn="ctr"/>
            <a:r>
              <a:rPr lang="en-US" dirty="0" smtClean="0"/>
              <a:t>What happens when you post this?</a:t>
            </a:r>
            <a:endParaRPr lang="en-US" dirty="0"/>
          </a:p>
        </p:txBody>
      </p:sp>
      <p:sp>
        <p:nvSpPr>
          <p:cNvPr id="6" name="Rectangle 5"/>
          <p:cNvSpPr/>
          <p:nvPr/>
        </p:nvSpPr>
        <p:spPr>
          <a:xfrm>
            <a:off x="1783080" y="6381571"/>
            <a:ext cx="5522976" cy="307777"/>
          </a:xfrm>
          <a:prstGeom prst="rect">
            <a:avLst/>
          </a:prstGeom>
        </p:spPr>
        <p:txBody>
          <a:bodyPr wrap="square">
            <a:spAutoFit/>
          </a:bodyPr>
          <a:lstStyle/>
          <a:p>
            <a:pPr algn="ctr"/>
            <a:r>
              <a:rPr lang="en-US" sz="1400" dirty="0" smtClean="0"/>
              <a:t>Screenshot </a:t>
            </a:r>
            <a:r>
              <a:rPr lang="en-US" sz="1400" dirty="0"/>
              <a:t>from EMU </a:t>
            </a:r>
            <a:r>
              <a:rPr lang="en-US" sz="1400" dirty="0" err="1" smtClean="0"/>
              <a:t>Yik</a:t>
            </a:r>
            <a:r>
              <a:rPr lang="en-US" sz="1400" dirty="0" smtClean="0"/>
              <a:t> Yak</a:t>
            </a:r>
            <a:r>
              <a:rPr lang="en-US" sz="1400" dirty="0"/>
              <a:t>, March 2015.</a:t>
            </a:r>
          </a:p>
        </p:txBody>
      </p:sp>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50000"/>
          <a:stretch/>
        </p:blipFill>
        <p:spPr bwMode="auto">
          <a:xfrm>
            <a:off x="2253996" y="1589279"/>
            <a:ext cx="4581144" cy="366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268726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36" y="274638"/>
            <a:ext cx="8549640" cy="886650"/>
          </a:xfrm>
        </p:spPr>
        <p:txBody>
          <a:bodyPr>
            <a:noAutofit/>
          </a:bodyPr>
          <a:lstStyle/>
          <a:p>
            <a:r>
              <a:rPr lang="en-US" sz="3800" dirty="0" smtClean="0"/>
              <a:t>Social support &amp; affirmation also happen</a:t>
            </a:r>
            <a:endParaRPr lang="en-US" sz="3800" dirty="0"/>
          </a:p>
        </p:txBody>
      </p:sp>
      <p:sp>
        <p:nvSpPr>
          <p:cNvPr id="6" name="Rectangle 5"/>
          <p:cNvSpPr/>
          <p:nvPr/>
        </p:nvSpPr>
        <p:spPr>
          <a:xfrm>
            <a:off x="5010912" y="1566917"/>
            <a:ext cx="2706624" cy="523220"/>
          </a:xfrm>
          <a:prstGeom prst="rect">
            <a:avLst/>
          </a:prstGeom>
        </p:spPr>
        <p:txBody>
          <a:bodyPr wrap="square">
            <a:spAutoFit/>
          </a:bodyPr>
          <a:lstStyle/>
          <a:p>
            <a:r>
              <a:rPr lang="en-US" sz="1400" dirty="0" smtClean="0"/>
              <a:t>Screenshots </a:t>
            </a:r>
            <a:r>
              <a:rPr lang="en-US" sz="1400" dirty="0"/>
              <a:t>from EMU </a:t>
            </a:r>
            <a:r>
              <a:rPr lang="en-US" sz="1400" dirty="0" err="1" smtClean="0"/>
              <a:t>Yik</a:t>
            </a:r>
            <a:r>
              <a:rPr lang="en-US" sz="1400" dirty="0" smtClean="0"/>
              <a:t> Yak</a:t>
            </a:r>
            <a:r>
              <a:rPr lang="en-US" sz="1400" dirty="0"/>
              <a:t>, </a:t>
            </a:r>
            <a:endParaRPr lang="en-US" sz="1400" dirty="0" smtClean="0"/>
          </a:p>
          <a:p>
            <a:r>
              <a:rPr lang="en-US" sz="1400" dirty="0" smtClean="0"/>
              <a:t>March </a:t>
            </a:r>
            <a:r>
              <a:rPr lang="en-US" sz="1400" dirty="0"/>
              <a:t>2015.</a:t>
            </a: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3914" y="1371369"/>
            <a:ext cx="3138317" cy="501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10912" y="2809368"/>
            <a:ext cx="3138317" cy="214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1456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87234"/>
          </a:xfrm>
        </p:spPr>
        <p:txBody>
          <a:bodyPr>
            <a:normAutofit fontScale="90000"/>
          </a:bodyPr>
          <a:lstStyle/>
          <a:p>
            <a:r>
              <a:rPr lang="en-US" dirty="0" smtClean="0"/>
              <a:t>“more </a:t>
            </a:r>
            <a:r>
              <a:rPr lang="en-US" dirty="0"/>
              <a:t>mundane than </a:t>
            </a:r>
            <a:r>
              <a:rPr lang="en-US" dirty="0" smtClean="0"/>
              <a:t>offensive”</a:t>
            </a:r>
            <a:endParaRPr lang="en-US" dirty="0"/>
          </a:p>
        </p:txBody>
      </p:sp>
      <p:sp>
        <p:nvSpPr>
          <p:cNvPr id="3" name="Content Placeholder 2"/>
          <p:cNvSpPr>
            <a:spLocks noGrp="1"/>
          </p:cNvSpPr>
          <p:nvPr>
            <p:ph idx="1"/>
          </p:nvPr>
        </p:nvSpPr>
        <p:spPr>
          <a:xfrm>
            <a:off x="329184" y="1377647"/>
            <a:ext cx="4306824" cy="3864208"/>
          </a:xfrm>
        </p:spPr>
        <p:txBody>
          <a:bodyPr>
            <a:normAutofit/>
          </a:bodyPr>
          <a:lstStyle/>
          <a:p>
            <a:r>
              <a:rPr lang="en-US" dirty="0" smtClean="0"/>
              <a:t>“Most </a:t>
            </a:r>
            <a:r>
              <a:rPr lang="en-US" dirty="0"/>
              <a:t>people are just chatting about homework, the weather, their desperation to get laid, and the timing of their bowel movements</a:t>
            </a:r>
            <a:r>
              <a:rPr lang="en-US" dirty="0" smtClean="0"/>
              <a:t>.” </a:t>
            </a:r>
          </a:p>
        </p:txBody>
      </p:sp>
      <p:sp>
        <p:nvSpPr>
          <p:cNvPr id="4" name="TextBox 3"/>
          <p:cNvSpPr txBox="1"/>
          <p:nvPr/>
        </p:nvSpPr>
        <p:spPr>
          <a:xfrm>
            <a:off x="4416552" y="6239230"/>
            <a:ext cx="4727448" cy="369332"/>
          </a:xfrm>
          <a:prstGeom prst="rect">
            <a:avLst/>
          </a:prstGeom>
          <a:noFill/>
        </p:spPr>
        <p:txBody>
          <a:bodyPr wrap="square" rtlCol="0">
            <a:spAutoFit/>
          </a:bodyPr>
          <a:lstStyle/>
          <a:p>
            <a:r>
              <a:rPr lang="en-US" dirty="0" smtClean="0"/>
              <a:t>Screenshot from EMU </a:t>
            </a:r>
            <a:r>
              <a:rPr lang="en-US" dirty="0" err="1" smtClean="0"/>
              <a:t>YikYak</a:t>
            </a:r>
            <a:r>
              <a:rPr lang="en-US" dirty="0" smtClean="0"/>
              <a:t>, March 2015. </a:t>
            </a:r>
            <a:endParaRPr lang="en-US" dirty="0"/>
          </a:p>
        </p:txBody>
      </p:sp>
      <p:sp>
        <p:nvSpPr>
          <p:cNvPr id="5" name="TextBox 4"/>
          <p:cNvSpPr txBox="1"/>
          <p:nvPr/>
        </p:nvSpPr>
        <p:spPr>
          <a:xfrm>
            <a:off x="320040" y="5324151"/>
            <a:ext cx="3611880" cy="1015663"/>
          </a:xfrm>
          <a:prstGeom prst="rect">
            <a:avLst/>
          </a:prstGeom>
          <a:noFill/>
        </p:spPr>
        <p:txBody>
          <a:bodyPr wrap="square" rtlCol="0">
            <a:spAutoFit/>
          </a:bodyPr>
          <a:lstStyle/>
          <a:p>
            <a:pPr lvl="1"/>
            <a:r>
              <a:rPr lang="en-US" sz="2000" dirty="0" smtClean="0"/>
              <a:t>-Amanda </a:t>
            </a:r>
            <a:r>
              <a:rPr lang="en-US" sz="2000" dirty="0"/>
              <a:t>Hess, </a:t>
            </a:r>
            <a:endParaRPr lang="en-US" sz="2000" dirty="0" smtClean="0"/>
          </a:p>
          <a:p>
            <a:pPr lvl="1"/>
            <a:r>
              <a:rPr lang="en-US" sz="2000" dirty="0" smtClean="0"/>
              <a:t>The </a:t>
            </a:r>
            <a:r>
              <a:rPr lang="en-US" sz="2000" dirty="0"/>
              <a:t>Upside of </a:t>
            </a:r>
            <a:r>
              <a:rPr lang="en-US" sz="2000" dirty="0" err="1"/>
              <a:t>YikYak</a:t>
            </a:r>
            <a:r>
              <a:rPr lang="en-US" sz="2000" dirty="0"/>
              <a:t>. </a:t>
            </a:r>
            <a:r>
              <a:rPr lang="en-US" sz="2000" i="1" dirty="0">
                <a:hlinkClick r:id="rId3"/>
              </a:rPr>
              <a:t>Slate</a:t>
            </a:r>
            <a:r>
              <a:rPr lang="en-US" sz="2000" dirty="0"/>
              <a:t>, 10 March 2015</a:t>
            </a: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10052" y="1459943"/>
            <a:ext cx="3657583" cy="4372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769552"/>
      </p:ext>
    </p:extLst>
  </p:cSld>
  <p:clrMapOvr>
    <a:masterClrMapping/>
  </p:clrMapOvr>
  <p:transition>
    <p:fade/>
  </p:transition>
</p:sld>
</file>

<file path=ppt/theme/theme1.xml><?xml version="1.0" encoding="utf-8"?>
<a:theme xmlns:a="http://schemas.openxmlformats.org/drawingml/2006/main" name="Theme3">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956</TotalTime>
  <Words>1440</Words>
  <Application>Microsoft Office PowerPoint</Application>
  <PresentationFormat>On-screen Show (4:3)</PresentationFormat>
  <Paragraphs>175</Paragraphs>
  <Slides>22</Slides>
  <Notes>18</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Theme3</vt:lpstr>
      <vt:lpstr>White with Courier font for code slides</vt:lpstr>
      <vt:lpstr>Technic</vt:lpstr>
      <vt:lpstr>Yik Yak</vt:lpstr>
      <vt:lpstr>Yik Yak Basics</vt:lpstr>
      <vt:lpstr>Oppression &amp; ephemeral, interactive public performance</vt:lpstr>
      <vt:lpstr>Background</vt:lpstr>
      <vt:lpstr>What happens when you post this?</vt:lpstr>
      <vt:lpstr>While there are homophobic posts and comments…</vt:lpstr>
      <vt:lpstr>What happens when you post this?</vt:lpstr>
      <vt:lpstr>Social support &amp; affirmation also happen</vt:lpstr>
      <vt:lpstr>“more mundane than offensive”</vt:lpstr>
      <vt:lpstr>Why we need to take Yik Yak seriously</vt:lpstr>
      <vt:lpstr>Not mundane, not offensive Case 1: Force girls… (Public Service Announcement) </vt:lpstr>
      <vt:lpstr>Case 2: Trying not to cry…</vt:lpstr>
      <vt:lpstr>Case 2: He scares me…</vt:lpstr>
      <vt:lpstr>Case 3: I’m pregnant…</vt:lpstr>
      <vt:lpstr>Case 3: I’m pregnant [2] …</vt:lpstr>
      <vt:lpstr>Safeguards 1</vt:lpstr>
      <vt:lpstr>Safeguards 2</vt:lpstr>
      <vt:lpstr>Conclusions 1</vt:lpstr>
      <vt:lpstr>Conclusions 2</vt:lpstr>
      <vt:lpstr>Conclusions 3</vt:lpstr>
      <vt:lpstr>Action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YikYak</dc:title>
  <dc:creator>Paul</dc:creator>
  <cp:lastModifiedBy>Paul</cp:lastModifiedBy>
  <cp:revision>134</cp:revision>
  <cp:lastPrinted>2015-03-19T18:25:30Z</cp:lastPrinted>
  <dcterms:created xsi:type="dcterms:W3CDTF">2015-03-16T13:24:11Z</dcterms:created>
  <dcterms:modified xsi:type="dcterms:W3CDTF">2015-08-12T12:28:59Z</dcterms:modified>
</cp:coreProperties>
</file>