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72" r:id="rId3"/>
    <p:sldId id="257" r:id="rId4"/>
    <p:sldId id="261" r:id="rId5"/>
    <p:sldId id="260" r:id="rId6"/>
    <p:sldId id="258" r:id="rId7"/>
    <p:sldId id="271" r:id="rId8"/>
    <p:sldId id="262" r:id="rId9"/>
    <p:sldId id="259" r:id="rId10"/>
    <p:sldId id="263" r:id="rId11"/>
    <p:sldId id="264" r:id="rId12"/>
    <p:sldId id="266" r:id="rId13"/>
    <p:sldId id="267" r:id="rId14"/>
    <p:sldId id="268" r:id="rId15"/>
    <p:sldId id="269" r:id="rId16"/>
    <p:sldId id="270"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6C4924-6C0D-4C1D-89DB-3BB7BAE60E05}" type="datetimeFigureOut">
              <a:rPr lang="en-US" smtClean="0"/>
              <a:t>8/2/2014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69226E-7AAC-4E0C-B12D-12A2280CBE8F}" type="slidenum">
              <a:rPr lang="en-US" smtClean="0"/>
              <a:t>‹#›</a:t>
            </a:fld>
            <a:endParaRPr lang="en-US"/>
          </a:p>
        </p:txBody>
      </p:sp>
    </p:spTree>
    <p:extLst>
      <p:ext uri="{BB962C8B-B14F-4D97-AF65-F5344CB8AC3E}">
        <p14:creationId xmlns:p14="http://schemas.microsoft.com/office/powerpoint/2010/main" val="6272805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a:defRPr>
                <a:solidFill>
                  <a:schemeClr val="tx1"/>
                </a:solidFill>
                <a:latin typeface="Times New Roman" pitchFamily="1" charset="0"/>
              </a:defRPr>
            </a:lvl1pPr>
            <a:lvl2pPr marL="742950" indent="-285750">
              <a:defRPr>
                <a:solidFill>
                  <a:schemeClr val="tx1"/>
                </a:solidFill>
                <a:latin typeface="Times New Roman" pitchFamily="1" charset="0"/>
              </a:defRPr>
            </a:lvl2pPr>
            <a:lvl3pPr marL="1143000" indent="-228600">
              <a:defRPr>
                <a:solidFill>
                  <a:schemeClr val="tx1"/>
                </a:solidFill>
                <a:latin typeface="Times New Roman" pitchFamily="1" charset="0"/>
              </a:defRPr>
            </a:lvl3pPr>
            <a:lvl4pPr marL="1600200" indent="-228600">
              <a:defRPr>
                <a:solidFill>
                  <a:schemeClr val="tx1"/>
                </a:solidFill>
                <a:latin typeface="Times New Roman" pitchFamily="1" charset="0"/>
              </a:defRPr>
            </a:lvl4pPr>
            <a:lvl5pPr marL="2057400" indent="-228600">
              <a:defRPr>
                <a:solidFill>
                  <a:schemeClr val="tx1"/>
                </a:solidFill>
                <a:latin typeface="Times New Roman" pitchFamily="1" charset="0"/>
              </a:defRPr>
            </a:lvl5pPr>
            <a:lvl6pPr marL="2514600" indent="-228600" eaLnBrk="0" fontAlgn="base" hangingPunct="0">
              <a:spcBef>
                <a:spcPct val="0"/>
              </a:spcBef>
              <a:spcAft>
                <a:spcPct val="0"/>
              </a:spcAft>
              <a:defRPr>
                <a:solidFill>
                  <a:schemeClr val="tx1"/>
                </a:solidFill>
                <a:latin typeface="Times New Roman" pitchFamily="1" charset="0"/>
              </a:defRPr>
            </a:lvl6pPr>
            <a:lvl7pPr marL="2971800" indent="-228600" eaLnBrk="0" fontAlgn="base" hangingPunct="0">
              <a:spcBef>
                <a:spcPct val="0"/>
              </a:spcBef>
              <a:spcAft>
                <a:spcPct val="0"/>
              </a:spcAft>
              <a:defRPr>
                <a:solidFill>
                  <a:schemeClr val="tx1"/>
                </a:solidFill>
                <a:latin typeface="Times New Roman" pitchFamily="1" charset="0"/>
              </a:defRPr>
            </a:lvl7pPr>
            <a:lvl8pPr marL="3429000" indent="-228600" eaLnBrk="0" fontAlgn="base" hangingPunct="0">
              <a:spcBef>
                <a:spcPct val="0"/>
              </a:spcBef>
              <a:spcAft>
                <a:spcPct val="0"/>
              </a:spcAft>
              <a:defRPr>
                <a:solidFill>
                  <a:schemeClr val="tx1"/>
                </a:solidFill>
                <a:latin typeface="Times New Roman" pitchFamily="1" charset="0"/>
              </a:defRPr>
            </a:lvl8pPr>
            <a:lvl9pPr marL="3886200" indent="-228600" eaLnBrk="0" fontAlgn="base" hangingPunct="0">
              <a:spcBef>
                <a:spcPct val="0"/>
              </a:spcBef>
              <a:spcAft>
                <a:spcPct val="0"/>
              </a:spcAft>
              <a:defRPr>
                <a:solidFill>
                  <a:schemeClr val="tx1"/>
                </a:solidFill>
                <a:latin typeface="Times New Roman" pitchFamily="1" charset="0"/>
              </a:defRPr>
            </a:lvl9pPr>
          </a:lstStyle>
          <a:p>
            <a:fld id="{959107D1-DBFB-44EA-9CB5-7C6FF1FA50B0}" type="slidenum">
              <a:rPr lang="en-US">
                <a:latin typeface="Arial" charset="0"/>
              </a:rPr>
              <a:pPr/>
              <a:t>11</a:t>
            </a:fld>
            <a:endParaRPr lang="en-US">
              <a:latin typeface="Arial"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a:defRPr>
                <a:solidFill>
                  <a:schemeClr val="tx1"/>
                </a:solidFill>
                <a:latin typeface="Times New Roman" pitchFamily="1" charset="0"/>
              </a:defRPr>
            </a:lvl1pPr>
            <a:lvl2pPr marL="742950" indent="-285750">
              <a:defRPr>
                <a:solidFill>
                  <a:schemeClr val="tx1"/>
                </a:solidFill>
                <a:latin typeface="Times New Roman" pitchFamily="1" charset="0"/>
              </a:defRPr>
            </a:lvl2pPr>
            <a:lvl3pPr marL="1143000" indent="-228600">
              <a:defRPr>
                <a:solidFill>
                  <a:schemeClr val="tx1"/>
                </a:solidFill>
                <a:latin typeface="Times New Roman" pitchFamily="1" charset="0"/>
              </a:defRPr>
            </a:lvl3pPr>
            <a:lvl4pPr marL="1600200" indent="-228600">
              <a:defRPr>
                <a:solidFill>
                  <a:schemeClr val="tx1"/>
                </a:solidFill>
                <a:latin typeface="Times New Roman" pitchFamily="1" charset="0"/>
              </a:defRPr>
            </a:lvl4pPr>
            <a:lvl5pPr marL="2057400" indent="-228600">
              <a:defRPr>
                <a:solidFill>
                  <a:schemeClr val="tx1"/>
                </a:solidFill>
                <a:latin typeface="Times New Roman" pitchFamily="1" charset="0"/>
              </a:defRPr>
            </a:lvl5pPr>
            <a:lvl6pPr marL="2514600" indent="-228600" eaLnBrk="0" fontAlgn="base" hangingPunct="0">
              <a:spcBef>
                <a:spcPct val="0"/>
              </a:spcBef>
              <a:spcAft>
                <a:spcPct val="0"/>
              </a:spcAft>
              <a:defRPr>
                <a:solidFill>
                  <a:schemeClr val="tx1"/>
                </a:solidFill>
                <a:latin typeface="Times New Roman" pitchFamily="1" charset="0"/>
              </a:defRPr>
            </a:lvl6pPr>
            <a:lvl7pPr marL="2971800" indent="-228600" eaLnBrk="0" fontAlgn="base" hangingPunct="0">
              <a:spcBef>
                <a:spcPct val="0"/>
              </a:spcBef>
              <a:spcAft>
                <a:spcPct val="0"/>
              </a:spcAft>
              <a:defRPr>
                <a:solidFill>
                  <a:schemeClr val="tx1"/>
                </a:solidFill>
                <a:latin typeface="Times New Roman" pitchFamily="1" charset="0"/>
              </a:defRPr>
            </a:lvl7pPr>
            <a:lvl8pPr marL="3429000" indent="-228600" eaLnBrk="0" fontAlgn="base" hangingPunct="0">
              <a:spcBef>
                <a:spcPct val="0"/>
              </a:spcBef>
              <a:spcAft>
                <a:spcPct val="0"/>
              </a:spcAft>
              <a:defRPr>
                <a:solidFill>
                  <a:schemeClr val="tx1"/>
                </a:solidFill>
                <a:latin typeface="Times New Roman" pitchFamily="1" charset="0"/>
              </a:defRPr>
            </a:lvl8pPr>
            <a:lvl9pPr marL="3886200" indent="-228600" eaLnBrk="0" fontAlgn="base" hangingPunct="0">
              <a:spcBef>
                <a:spcPct val="0"/>
              </a:spcBef>
              <a:spcAft>
                <a:spcPct val="0"/>
              </a:spcAft>
              <a:defRPr>
                <a:solidFill>
                  <a:schemeClr val="tx1"/>
                </a:solidFill>
                <a:latin typeface="Times New Roman" pitchFamily="1" charset="0"/>
              </a:defRPr>
            </a:lvl9pPr>
          </a:lstStyle>
          <a:p>
            <a:fld id="{9CD31C87-AD83-4E33-8027-80A5AA3B6842}" type="slidenum">
              <a:rPr lang="en-US">
                <a:latin typeface="Arial" charset="0"/>
              </a:rPr>
              <a:pPr/>
              <a:t>12</a:t>
            </a:fld>
            <a:endParaRPr lang="en-US">
              <a:latin typeface="Arial"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r>
              <a:rPr lang="en-US" smtClean="0"/>
              <a:t>Highlight inmates comparison GEO = Michigan or New York (if we don’t count parole or probation); CCA = Florida</a:t>
            </a:r>
          </a:p>
          <a:p>
            <a:pPr eaLnBrk="1" hangingPunct="1"/>
            <a:r>
              <a:rPr lang="en-US" smtClean="0"/>
              <a:t>Fiscal Responsibility comparison GEO smaller than Georgia; CCA = Michigan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37">
              <a:defRPr/>
            </a:pPr>
            <a:endParaRPr lang="en-US" sz="1300" dirty="0"/>
          </a:p>
        </p:txBody>
      </p:sp>
      <p:sp>
        <p:nvSpPr>
          <p:cNvPr id="4" name="Slide Number Placeholder 3"/>
          <p:cNvSpPr>
            <a:spLocks noGrp="1"/>
          </p:cNvSpPr>
          <p:nvPr>
            <p:ph type="sldNum" sz="quarter" idx="10"/>
          </p:nvPr>
        </p:nvSpPr>
        <p:spPr/>
        <p:txBody>
          <a:bodyPr/>
          <a:lstStyle/>
          <a:p>
            <a:fld id="{5005EC70-E2BF-481A-9BBA-3E4F97540A9F}" type="slidenum">
              <a:rPr lang="en-US" smtClean="0"/>
              <a:t>17</a:t>
            </a:fld>
            <a:endParaRPr lang="en-US"/>
          </a:p>
        </p:txBody>
      </p:sp>
    </p:spTree>
    <p:extLst>
      <p:ext uri="{BB962C8B-B14F-4D97-AF65-F5344CB8AC3E}">
        <p14:creationId xmlns:p14="http://schemas.microsoft.com/office/powerpoint/2010/main" val="19970354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F85DD5B7-7904-49AB-8885-264F50CEA60C}" type="datetimeFigureOut">
              <a:rPr lang="en-US" smtClean="0"/>
              <a:t>8/2/2014</a:t>
            </a:fld>
            <a:endParaRPr lang="en-US"/>
          </a:p>
        </p:txBody>
      </p:sp>
      <p:sp>
        <p:nvSpPr>
          <p:cNvPr id="8" name="Slide Number Placeholder 7"/>
          <p:cNvSpPr>
            <a:spLocks noGrp="1"/>
          </p:cNvSpPr>
          <p:nvPr>
            <p:ph type="sldNum" sz="quarter" idx="11"/>
          </p:nvPr>
        </p:nvSpPr>
        <p:spPr/>
        <p:txBody>
          <a:bodyPr/>
          <a:lstStyle/>
          <a:p>
            <a:fld id="{A21F0FFC-E94C-47CD-83EE-93570DCF2A48}"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5DD5B7-7904-49AB-8885-264F50CEA60C}" type="datetimeFigureOut">
              <a:rPr lang="en-US" smtClean="0"/>
              <a:t>8/2/2014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1F0FFC-E94C-47CD-83EE-93570DCF2A4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5DD5B7-7904-49AB-8885-264F50CEA60C}" type="datetimeFigureOut">
              <a:rPr lang="en-US" smtClean="0"/>
              <a:t>8/2/2014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1F0FFC-E94C-47CD-83EE-93570DCF2A4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F85DD5B7-7904-49AB-8885-264F50CEA60C}" type="datetimeFigureOut">
              <a:rPr lang="en-US" smtClean="0"/>
              <a:t>8/2/2014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1F0FFC-E94C-47CD-83EE-93570DCF2A4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5DD5B7-7904-49AB-8885-264F50CEA60C}" type="datetimeFigureOut">
              <a:rPr lang="en-US" smtClean="0"/>
              <a:t>8/2/2014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1F0FFC-E94C-47CD-83EE-93570DCF2A48}"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F85DD5B7-7904-49AB-8885-264F50CEA60C}" type="datetimeFigureOut">
              <a:rPr lang="en-US" smtClean="0"/>
              <a:t>8/2/2014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1F0FFC-E94C-47CD-83EE-93570DCF2A48}"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F85DD5B7-7904-49AB-8885-264F50CEA60C}" type="datetimeFigureOut">
              <a:rPr lang="en-US" smtClean="0"/>
              <a:t>8/2/2014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1F0FFC-E94C-47CD-83EE-93570DCF2A48}"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85DD5B7-7904-49AB-8885-264F50CEA60C}" type="datetimeFigureOut">
              <a:rPr lang="en-US" smtClean="0"/>
              <a:t>8/2/2014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1F0FFC-E94C-47CD-83EE-93570DCF2A4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5DD5B7-7904-49AB-8885-264F50CEA60C}" type="datetimeFigureOut">
              <a:rPr lang="en-US" smtClean="0"/>
              <a:t>8/2/2014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1F0FFC-E94C-47CD-83EE-93570DCF2A4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5DD5B7-7904-49AB-8885-264F50CEA60C}" type="datetimeFigureOut">
              <a:rPr lang="en-US" smtClean="0"/>
              <a:t>8/2/2014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1F0FFC-E94C-47CD-83EE-93570DCF2A4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5DD5B7-7904-49AB-8885-264F50CEA60C}" type="datetimeFigureOut">
              <a:rPr lang="en-US" smtClean="0"/>
              <a:t>8/2/2014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1F0FFC-E94C-47CD-83EE-93570DCF2A4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F85DD5B7-7904-49AB-8885-264F50CEA60C}" type="datetimeFigureOut">
              <a:rPr lang="en-US" smtClean="0"/>
              <a:t>8/2/2014</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A21F0FFC-E94C-47CD-83EE-93570DCF2A48}"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emf"/><Relationship Id="rId5" Type="http://schemas.openxmlformats.org/officeDocument/2006/relationships/oleObject" Target="../embeddings/Microsoft_Excel_97-2003_Worksheet1.xls"/><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paulsjusticepage.com/paul/pauls-cv.ht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hyperlink" Target="http://paulsjusticepage.com/paul.ht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www.amazon.com/gp/redirect.html?ie=UTF8&amp;location=https://www.amazon.com/gp/yourstore?ie=UTF8&amp;ref_=pd_irl_gw&amp;signIn=1&amp;tag=stopviolence&amp;linkCode=ur2&amp;camp=1789&amp;creative=390957"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7772400" cy="2438400"/>
          </a:xfrm>
        </p:spPr>
        <p:txBody>
          <a:bodyPr/>
          <a:lstStyle/>
          <a:p>
            <a:r>
              <a:rPr lang="en-US" sz="6600" dirty="0">
                <a:effectLst/>
              </a:rPr>
              <a:t>The Problems with Private </a:t>
            </a:r>
            <a:r>
              <a:rPr lang="en-US" sz="6600" dirty="0" smtClean="0">
                <a:effectLst/>
              </a:rPr>
              <a:t>Prisons</a:t>
            </a:r>
            <a:endParaRPr lang="en-US" sz="6600" dirty="0"/>
          </a:p>
        </p:txBody>
      </p:sp>
      <p:sp>
        <p:nvSpPr>
          <p:cNvPr id="3" name="Subtitle 2"/>
          <p:cNvSpPr>
            <a:spLocks noGrp="1"/>
          </p:cNvSpPr>
          <p:nvPr>
            <p:ph type="subTitle" idx="1"/>
          </p:nvPr>
        </p:nvSpPr>
        <p:spPr>
          <a:xfrm>
            <a:off x="1371600" y="3505200"/>
            <a:ext cx="6400800" cy="1219200"/>
          </a:xfrm>
        </p:spPr>
        <p:txBody>
          <a:bodyPr/>
          <a:lstStyle/>
          <a:p>
            <a:r>
              <a:rPr lang="en-US" b="1" dirty="0" smtClean="0"/>
              <a:t>Dr. Paul Leighton</a:t>
            </a:r>
          </a:p>
          <a:p>
            <a:r>
              <a:rPr lang="en-US" b="1" dirty="0" smtClean="0"/>
              <a:t>Eastern Michigan University (USA)</a:t>
            </a:r>
            <a:endParaRPr lang="en-US" b="1" dirty="0"/>
          </a:p>
        </p:txBody>
      </p:sp>
      <p:sp>
        <p:nvSpPr>
          <p:cNvPr id="4" name="TextBox 3"/>
          <p:cNvSpPr txBox="1"/>
          <p:nvPr/>
        </p:nvSpPr>
        <p:spPr>
          <a:xfrm>
            <a:off x="2286000" y="5334000"/>
            <a:ext cx="5105400" cy="738664"/>
          </a:xfrm>
          <a:prstGeom prst="rect">
            <a:avLst/>
          </a:prstGeom>
          <a:noFill/>
          <a:ln w="12700">
            <a:solidFill>
              <a:schemeClr val="accent1"/>
            </a:solidFill>
          </a:ln>
        </p:spPr>
        <p:txBody>
          <a:bodyPr wrap="square" rtlCol="0">
            <a:spAutoFit/>
          </a:bodyPr>
          <a:lstStyle/>
          <a:p>
            <a:pPr algn="ctr"/>
            <a:r>
              <a:rPr lang="en-US" sz="1400" dirty="0" smtClean="0"/>
              <a:t>Revised presentation originally done for </a:t>
            </a:r>
          </a:p>
          <a:p>
            <a:pPr algn="ctr"/>
            <a:r>
              <a:rPr lang="en-US" sz="1400" dirty="0" smtClean="0"/>
              <a:t>World Congress, International Society for Criminology</a:t>
            </a:r>
          </a:p>
          <a:p>
            <a:pPr algn="ctr"/>
            <a:r>
              <a:rPr lang="en-US" sz="1400" dirty="0" smtClean="0"/>
              <a:t>Kobe, Japan: 7 August 2011</a:t>
            </a:r>
            <a:endParaRPr lang="en-US" sz="1400" dirty="0"/>
          </a:p>
        </p:txBody>
      </p:sp>
    </p:spTree>
    <p:extLst>
      <p:ext uri="{BB962C8B-B14F-4D97-AF65-F5344CB8AC3E}">
        <p14:creationId xmlns:p14="http://schemas.microsoft.com/office/powerpoint/2010/main" val="1444320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Contract Problems</a:t>
            </a:r>
            <a:endParaRPr lang="en-US" dirty="0"/>
          </a:p>
        </p:txBody>
      </p:sp>
      <p:sp>
        <p:nvSpPr>
          <p:cNvPr id="3" name="Content Placeholder 2"/>
          <p:cNvSpPr>
            <a:spLocks noGrp="1"/>
          </p:cNvSpPr>
          <p:nvPr>
            <p:ph idx="1"/>
          </p:nvPr>
        </p:nvSpPr>
        <p:spPr/>
        <p:txBody>
          <a:bodyPr/>
          <a:lstStyle/>
          <a:p>
            <a:r>
              <a:rPr lang="en-US" dirty="0" smtClean="0"/>
              <a:t>Weak and flawed systems of monitoring</a:t>
            </a:r>
          </a:p>
          <a:p>
            <a:r>
              <a:rPr lang="en-US" dirty="0" smtClean="0"/>
              <a:t>Companies deal with more contracts and better understand the profit-making potential of certain contractual language</a:t>
            </a:r>
          </a:p>
          <a:p>
            <a:pPr lvl="1"/>
            <a:r>
              <a:rPr lang="en-US" sz="1800" dirty="0" smtClean="0"/>
              <a:t>Maintenance</a:t>
            </a:r>
          </a:p>
          <a:p>
            <a:r>
              <a:rPr lang="en-US" dirty="0" smtClean="0"/>
              <a:t>Few penalties for violating contract, insufficient for deterrence</a:t>
            </a:r>
          </a:p>
          <a:p>
            <a:r>
              <a:rPr lang="en-US" dirty="0" smtClean="0"/>
              <a:t>“Take or Pay”: Pay for 90 or 95% occupancy regardless of actual number of inmates </a:t>
            </a:r>
          </a:p>
          <a:p>
            <a:pPr lvl="1"/>
            <a:r>
              <a:rPr lang="en-US" sz="1800" dirty="0" smtClean="0"/>
              <a:t>guaranteed revenue for corporation, questionable benefits for </a:t>
            </a:r>
            <a:r>
              <a:rPr lang="en-US" sz="1800" dirty="0" err="1" smtClean="0"/>
              <a:t>govt</a:t>
            </a:r>
            <a:r>
              <a:rPr lang="en-US" sz="1800" dirty="0" smtClean="0"/>
              <a:t> that pays for “ghost” inmates</a:t>
            </a:r>
            <a:endParaRPr lang="en-US" sz="1800" dirty="0"/>
          </a:p>
        </p:txBody>
      </p:sp>
    </p:spTree>
    <p:extLst>
      <p:ext uri="{BB962C8B-B14F-4D97-AF65-F5344CB8AC3E}">
        <p14:creationId xmlns:p14="http://schemas.microsoft.com/office/powerpoint/2010/main" val="1932983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33400" y="457200"/>
            <a:ext cx="8229600" cy="990600"/>
          </a:xfrm>
        </p:spPr>
        <p:txBody>
          <a:bodyPr/>
          <a:lstStyle/>
          <a:p>
            <a:r>
              <a:rPr lang="en-US" dirty="0" smtClean="0"/>
              <a:t>Private </a:t>
            </a:r>
            <a:r>
              <a:rPr lang="en-US" dirty="0"/>
              <a:t>prisons save</a:t>
            </a:r>
            <a:r>
              <a:rPr lang="en-US" dirty="0" smtClean="0"/>
              <a:t> little</a:t>
            </a:r>
          </a:p>
        </p:txBody>
      </p:sp>
      <p:sp>
        <p:nvSpPr>
          <p:cNvPr id="4099" name="Rectangle 3"/>
          <p:cNvSpPr>
            <a:spLocks noGrp="1" noChangeArrowheads="1"/>
          </p:cNvSpPr>
          <p:nvPr>
            <p:ph type="body" idx="1"/>
          </p:nvPr>
        </p:nvSpPr>
        <p:spPr>
          <a:xfrm>
            <a:off x="914400" y="1905000"/>
            <a:ext cx="7467600" cy="3733800"/>
          </a:xfrm>
        </p:spPr>
        <p:txBody>
          <a:bodyPr>
            <a:normAutofit/>
          </a:bodyPr>
          <a:lstStyle/>
          <a:p>
            <a:pPr>
              <a:lnSpc>
                <a:spcPct val="90000"/>
              </a:lnSpc>
              <a:buFontTx/>
              <a:buNone/>
            </a:pPr>
            <a:r>
              <a:rPr lang="en-US" sz="2800" dirty="0" smtClean="0"/>
              <a:t>“it was discovered that, rather than the projected 20 percent savings, the average saving from privatization was only about 1 percent, and most of that was achieved through lower labor costs.” </a:t>
            </a:r>
          </a:p>
          <a:p>
            <a:pPr>
              <a:lnSpc>
                <a:spcPct val="90000"/>
              </a:lnSpc>
              <a:buFontTx/>
              <a:buNone/>
            </a:pPr>
            <a:endParaRPr lang="en-US" sz="1200" dirty="0" smtClean="0"/>
          </a:p>
          <a:p>
            <a:pPr lvl="2">
              <a:lnSpc>
                <a:spcPct val="90000"/>
              </a:lnSpc>
              <a:buFontTx/>
              <a:buNone/>
            </a:pPr>
            <a:r>
              <a:rPr lang="en-US" sz="1800" dirty="0" smtClean="0"/>
              <a:t>James Austin and Garry Coventry, “Emerging Issues on Privatized Prisons” U.S. Department of Justice, Bureau of Justice Assistance, February 2001, NCJ 181249, p. iii.</a:t>
            </a:r>
          </a:p>
        </p:txBody>
      </p:sp>
    </p:spTree>
    <p:extLst>
      <p:ext uri="{BB962C8B-B14F-4D97-AF65-F5344CB8AC3E}">
        <p14:creationId xmlns:p14="http://schemas.microsoft.com/office/powerpoint/2010/main" val="29675871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81000" y="152400"/>
            <a:ext cx="8458200" cy="1371600"/>
          </a:xfrm>
        </p:spPr>
        <p:txBody>
          <a:bodyPr/>
          <a:lstStyle/>
          <a:p>
            <a:r>
              <a:rPr lang="en-US" sz="4000" dirty="0" smtClean="0"/>
              <a:t>Promote Inequality: Top Wage in Public DOC v Private Prisons, 2007</a:t>
            </a:r>
          </a:p>
        </p:txBody>
      </p:sp>
      <p:graphicFrame>
        <p:nvGraphicFramePr>
          <p:cNvPr id="15363" name="Object 3"/>
          <p:cNvGraphicFramePr>
            <a:graphicFrameLocks noGrp="1" noChangeAspect="1"/>
          </p:cNvGraphicFramePr>
          <p:nvPr>
            <p:ph idx="1"/>
            <p:extLst>
              <p:ext uri="{D42A27DB-BD31-4B8C-83A1-F6EECF244321}">
                <p14:modId xmlns:p14="http://schemas.microsoft.com/office/powerpoint/2010/main" val="1368100873"/>
              </p:ext>
            </p:extLst>
          </p:nvPr>
        </p:nvGraphicFramePr>
        <p:xfrm>
          <a:off x="609600" y="1524000"/>
          <a:ext cx="8153400" cy="4817918"/>
        </p:xfrm>
        <a:graphic>
          <a:graphicData uri="http://schemas.openxmlformats.org/presentationml/2006/ole">
            <mc:AlternateContent xmlns:mc="http://schemas.openxmlformats.org/markup-compatibility/2006">
              <mc:Choice xmlns:v="urn:schemas-microsoft-com:vml" Requires="v">
                <p:oleObj spid="_x0000_s1079" name="Worksheet" r:id="rId5" imgW="4591050" imgH="2409825" progId="Excel.Sheet.8">
                  <p:embed/>
                </p:oleObj>
              </mc:Choice>
              <mc:Fallback>
                <p:oleObj name="Worksheet" r:id="rId5" imgW="4591050" imgH="2409825" progId="Excel.Sheet.8">
                  <p:embed/>
                  <p:pic>
                    <p:nvPicPr>
                      <p:cNvPr id="0" name=""/>
                      <p:cNvPicPr>
                        <a:picLocks noChangeAspect="1" noChangeArrowheads="1"/>
                      </p:cNvPicPr>
                      <p:nvPr/>
                    </p:nvPicPr>
                    <p:blipFill>
                      <a:blip r:embed="rId6"/>
                      <a:srcRect/>
                      <a:stretch>
                        <a:fillRect/>
                      </a:stretch>
                    </p:blipFill>
                    <p:spPr bwMode="auto">
                      <a:xfrm>
                        <a:off x="609600" y="1524000"/>
                        <a:ext cx="8153400" cy="4817918"/>
                      </a:xfrm>
                      <a:prstGeom prst="rect">
                        <a:avLst/>
                      </a:prstGeom>
                      <a:noFill/>
                      <a:ln>
                        <a:noFill/>
                      </a:ln>
                      <a:extLst/>
                    </p:spPr>
                  </p:pic>
                </p:oleObj>
              </mc:Fallback>
            </mc:AlternateContent>
          </a:graphicData>
        </a:graphic>
      </p:graphicFrame>
      <p:sp>
        <p:nvSpPr>
          <p:cNvPr id="2" name="TextBox 1"/>
          <p:cNvSpPr txBox="1"/>
          <p:nvPr/>
        </p:nvSpPr>
        <p:spPr>
          <a:xfrm>
            <a:off x="914400" y="6352401"/>
            <a:ext cx="7543800" cy="276999"/>
          </a:xfrm>
          <a:prstGeom prst="rect">
            <a:avLst/>
          </a:prstGeom>
          <a:noFill/>
        </p:spPr>
        <p:txBody>
          <a:bodyPr wrap="square" rtlCol="0">
            <a:spAutoFit/>
          </a:bodyPr>
          <a:lstStyle/>
          <a:p>
            <a:r>
              <a:rPr lang="en-US" sz="1200" dirty="0" smtClean="0"/>
              <a:t>CEO salary excludes stocks and stock options.  Inmates under supervision excludes probation and parole. </a:t>
            </a:r>
            <a:endParaRPr lang="en-US" sz="1200" dirty="0"/>
          </a:p>
        </p:txBody>
      </p:sp>
    </p:spTree>
    <p:extLst>
      <p:ext uri="{BB962C8B-B14F-4D97-AF65-F5344CB8AC3E}">
        <p14:creationId xmlns:p14="http://schemas.microsoft.com/office/powerpoint/2010/main" val="38534131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600200"/>
          </a:xfrm>
        </p:spPr>
        <p:txBody>
          <a:bodyPr/>
          <a:lstStyle/>
          <a:p>
            <a:r>
              <a:rPr lang="en-US" dirty="0" smtClean="0"/>
              <a:t>Add to Prison-Industrial Complex</a:t>
            </a:r>
            <a:endParaRPr lang="en-US" dirty="0"/>
          </a:p>
        </p:txBody>
      </p:sp>
      <p:sp>
        <p:nvSpPr>
          <p:cNvPr id="3" name="Content Placeholder 2"/>
          <p:cNvSpPr>
            <a:spLocks noGrp="1"/>
          </p:cNvSpPr>
          <p:nvPr>
            <p:ph idx="1"/>
          </p:nvPr>
        </p:nvSpPr>
        <p:spPr>
          <a:xfrm>
            <a:off x="457200" y="1828800"/>
            <a:ext cx="8229600" cy="4571999"/>
          </a:xfrm>
        </p:spPr>
        <p:txBody>
          <a:bodyPr>
            <a:normAutofit fontScale="92500" lnSpcReduction="10000"/>
          </a:bodyPr>
          <a:lstStyle/>
          <a:p>
            <a:r>
              <a:rPr lang="en-US" sz="3000" dirty="0" smtClean="0"/>
              <a:t>From General/President Eisenhower’s warning of Military-Industrial Complex</a:t>
            </a:r>
          </a:p>
          <a:p>
            <a:pPr lvl="1"/>
            <a:r>
              <a:rPr lang="en-US" sz="2200" dirty="0" smtClean="0"/>
              <a:t>New permanent </a:t>
            </a:r>
            <a:r>
              <a:rPr lang="en-US" sz="2200" dirty="0"/>
              <a:t>armaments industry of “vast proportions</a:t>
            </a:r>
            <a:r>
              <a:rPr lang="en-US" sz="2200" dirty="0" smtClean="0"/>
              <a:t>”</a:t>
            </a:r>
          </a:p>
          <a:p>
            <a:pPr lvl="1"/>
            <a:r>
              <a:rPr lang="en-US" sz="2200" dirty="0" smtClean="0"/>
              <a:t>“We </a:t>
            </a:r>
            <a:r>
              <a:rPr lang="en-US" sz="2200" dirty="0"/>
              <a:t>must guard against the acquisition of unwarranted </a:t>
            </a:r>
            <a:r>
              <a:rPr lang="en-US" sz="2200" dirty="0" smtClean="0"/>
              <a:t>influence… The </a:t>
            </a:r>
            <a:r>
              <a:rPr lang="en-US" sz="2200" dirty="0"/>
              <a:t>potential for the disastrous rise of misplaced power exists and will persist. We must never let the weight of this combination endanger our liberties or democratic processes</a:t>
            </a:r>
            <a:r>
              <a:rPr lang="en-US" sz="2200" dirty="0" smtClean="0"/>
              <a:t>.</a:t>
            </a:r>
          </a:p>
          <a:p>
            <a:r>
              <a:rPr lang="en-US" sz="3000" dirty="0" smtClean="0"/>
              <a:t>Complex forms policy in own interest, minimizes outside scrutiny and accountability</a:t>
            </a:r>
          </a:p>
          <a:p>
            <a:pPr lvl="1"/>
            <a:r>
              <a:rPr lang="en-US" sz="2200" dirty="0" smtClean="0"/>
              <a:t>“Iron Triangle” of legislators, bureaucrats and </a:t>
            </a:r>
            <a:r>
              <a:rPr lang="en-US" sz="2200" dirty="0" err="1" smtClean="0"/>
              <a:t>corp</a:t>
            </a:r>
            <a:r>
              <a:rPr lang="en-US" sz="2200" dirty="0" smtClean="0"/>
              <a:t> interests</a:t>
            </a:r>
            <a:endParaRPr lang="en-US" sz="2200" dirty="0"/>
          </a:p>
        </p:txBody>
      </p:sp>
    </p:spTree>
    <p:extLst>
      <p:ext uri="{BB962C8B-B14F-4D97-AF65-F5344CB8AC3E}">
        <p14:creationId xmlns:p14="http://schemas.microsoft.com/office/powerpoint/2010/main" val="26226653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“Endanger </a:t>
            </a:r>
            <a:r>
              <a:rPr lang="en-US" dirty="0"/>
              <a:t>our liberties or democratic </a:t>
            </a:r>
            <a:r>
              <a:rPr lang="en-US" dirty="0" smtClean="0"/>
              <a:t>processes”</a:t>
            </a:r>
            <a:endParaRPr lang="en-US" dirty="0"/>
          </a:p>
        </p:txBody>
      </p:sp>
      <p:sp>
        <p:nvSpPr>
          <p:cNvPr id="3" name="Content Placeholder 2"/>
          <p:cNvSpPr>
            <a:spLocks noGrp="1"/>
          </p:cNvSpPr>
          <p:nvPr>
            <p:ph idx="1"/>
          </p:nvPr>
        </p:nvSpPr>
        <p:spPr>
          <a:xfrm>
            <a:off x="457200" y="1798637"/>
            <a:ext cx="8229600" cy="4525963"/>
          </a:xfrm>
        </p:spPr>
        <p:txBody>
          <a:bodyPr>
            <a:normAutofit lnSpcReduction="10000"/>
          </a:bodyPr>
          <a:lstStyle/>
          <a:p>
            <a:pPr marL="0" indent="0">
              <a:buNone/>
            </a:pPr>
            <a:r>
              <a:rPr lang="en-US" dirty="0" smtClean="0"/>
              <a:t>GEO Group, 2010 Annual Report “Risk Factors”:</a:t>
            </a:r>
          </a:p>
          <a:p>
            <a:r>
              <a:rPr lang="en-US" dirty="0"/>
              <a:t>the demand for our </a:t>
            </a:r>
            <a:r>
              <a:rPr lang="en-US" dirty="0" smtClean="0"/>
              <a:t>services could </a:t>
            </a:r>
            <a:r>
              <a:rPr lang="en-US" dirty="0"/>
              <a:t>be adversely affected by changes in existing criminal or immigration laws, </a:t>
            </a:r>
            <a:r>
              <a:rPr lang="en-US" dirty="0" smtClean="0"/>
              <a:t>the </a:t>
            </a:r>
            <a:r>
              <a:rPr lang="en-US" dirty="0"/>
              <a:t>relaxation of criminal or immigration enforcement efforts, </a:t>
            </a:r>
            <a:r>
              <a:rPr lang="en-US" dirty="0" smtClean="0"/>
              <a:t>sentencing </a:t>
            </a:r>
            <a:r>
              <a:rPr lang="en-US" dirty="0"/>
              <a:t>or deportation practices, and the decriminalization of certain activities </a:t>
            </a:r>
            <a:r>
              <a:rPr lang="en-US" dirty="0" smtClean="0"/>
              <a:t>or </a:t>
            </a:r>
            <a:r>
              <a:rPr lang="en-US" dirty="0"/>
              <a:t>the loosening of immigration laws. For example, any changes with respect to the decriminalization of drugs and controlled substances could affect the number of persons arrested, convicted, sentenced and incarcerated, thereby potentially reducing demand for correctional facilities to house them.</a:t>
            </a:r>
          </a:p>
        </p:txBody>
      </p:sp>
    </p:spTree>
    <p:extLst>
      <p:ext uri="{BB962C8B-B14F-4D97-AF65-F5344CB8AC3E}">
        <p14:creationId xmlns:p14="http://schemas.microsoft.com/office/powerpoint/2010/main" val="32361107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“Endanger </a:t>
            </a:r>
            <a:r>
              <a:rPr lang="en-US" dirty="0"/>
              <a:t>our liberties or democratic processes”</a:t>
            </a:r>
          </a:p>
        </p:txBody>
      </p:sp>
      <p:sp>
        <p:nvSpPr>
          <p:cNvPr id="3" name="Content Placeholder 2"/>
          <p:cNvSpPr>
            <a:spLocks noGrp="1"/>
          </p:cNvSpPr>
          <p:nvPr>
            <p:ph idx="1"/>
          </p:nvPr>
        </p:nvSpPr>
        <p:spPr/>
        <p:txBody>
          <a:bodyPr/>
          <a:lstStyle/>
          <a:p>
            <a:r>
              <a:rPr lang="en-US" dirty="0" smtClean="0"/>
              <a:t>Drug policy, immigration and sentencing ranges should be decided on the basis of justice and public safety.</a:t>
            </a:r>
          </a:p>
          <a:p>
            <a:r>
              <a:rPr lang="en-US" dirty="0" smtClean="0"/>
              <a:t>They should not be based on the profitability of prison corporations, investment returns for wealthy whites or Wall Street investment banks. </a:t>
            </a:r>
          </a:p>
          <a:p>
            <a:pPr lvl="1"/>
            <a:r>
              <a:rPr lang="en-US" sz="1800" dirty="0" smtClean="0"/>
              <a:t>Billions of $ in loans and stocks linked to </a:t>
            </a:r>
            <a:r>
              <a:rPr lang="en-US" sz="1800" dirty="0" err="1" smtClean="0"/>
              <a:t>punitiveness</a:t>
            </a:r>
            <a:r>
              <a:rPr lang="en-US" sz="1800" dirty="0" smtClean="0"/>
              <a:t> </a:t>
            </a:r>
          </a:p>
          <a:p>
            <a:endParaRPr lang="en-US" dirty="0"/>
          </a:p>
          <a:p>
            <a:r>
              <a:rPr lang="en-US" dirty="0" smtClean="0"/>
              <a:t>But they are:</a:t>
            </a:r>
          </a:p>
          <a:p>
            <a:pPr lvl="1"/>
            <a:r>
              <a:rPr lang="en-US" sz="1800" dirty="0" smtClean="0"/>
              <a:t>Lobbying (most recently on Arizona’s immigration law)</a:t>
            </a:r>
          </a:p>
          <a:p>
            <a:pPr lvl="1"/>
            <a:r>
              <a:rPr lang="en-US" sz="1800" dirty="0" smtClean="0"/>
              <a:t>ALEC (American Legislative Exchange Council) – </a:t>
            </a:r>
            <a:r>
              <a:rPr lang="en-US" sz="1800" dirty="0" err="1" smtClean="0"/>
              <a:t>corp</a:t>
            </a:r>
            <a:r>
              <a:rPr lang="en-US" sz="1800" dirty="0" smtClean="0"/>
              <a:t> “ghostwriting” of legislation</a:t>
            </a:r>
            <a:endParaRPr lang="en-US" sz="1800" dirty="0"/>
          </a:p>
        </p:txBody>
      </p:sp>
    </p:spTree>
    <p:extLst>
      <p:ext uri="{BB962C8B-B14F-4D97-AF65-F5344CB8AC3E}">
        <p14:creationId xmlns:p14="http://schemas.microsoft.com/office/powerpoint/2010/main" val="41715361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Undermine punishment in name of public</a:t>
            </a:r>
          </a:p>
          <a:p>
            <a:r>
              <a:rPr lang="en-US" dirty="0" smtClean="0"/>
              <a:t>Poor transparency/</a:t>
            </a:r>
            <a:r>
              <a:rPr lang="en-US" dirty="0" err="1" smtClean="0"/>
              <a:t>corp</a:t>
            </a:r>
            <a:r>
              <a:rPr lang="en-US" dirty="0" smtClean="0"/>
              <a:t> proprietary info</a:t>
            </a:r>
          </a:p>
          <a:p>
            <a:r>
              <a:rPr lang="en-US" dirty="0" smtClean="0"/>
              <a:t>Contracts provide poor accountability</a:t>
            </a:r>
          </a:p>
          <a:p>
            <a:r>
              <a:rPr lang="en-US" dirty="0" smtClean="0"/>
              <a:t>Little cost savings</a:t>
            </a:r>
          </a:p>
          <a:p>
            <a:r>
              <a:rPr lang="en-US" dirty="0" smtClean="0"/>
              <a:t>Add to inequality (Pay executives more and workers less than public counterparts)</a:t>
            </a:r>
          </a:p>
          <a:p>
            <a:r>
              <a:rPr lang="en-US" dirty="0" smtClean="0"/>
              <a:t>Add to prison-industrial complex/vested interests in more unjust mass incarceration</a:t>
            </a:r>
          </a:p>
          <a:p>
            <a:r>
              <a:rPr lang="en-US" dirty="0" smtClean="0"/>
              <a:t>Corporate interests corrupt </a:t>
            </a:r>
            <a:r>
              <a:rPr lang="en-US" smtClean="0"/>
              <a:t>democratic policy- </a:t>
            </a:r>
            <a:r>
              <a:rPr lang="en-US" dirty="0" smtClean="0"/>
              <a:t>making about justice and public safety</a:t>
            </a:r>
          </a:p>
          <a:p>
            <a:endParaRPr lang="en-US" dirty="0" smtClean="0"/>
          </a:p>
          <a:p>
            <a:endParaRPr lang="en-US" dirty="0"/>
          </a:p>
        </p:txBody>
      </p:sp>
    </p:spTree>
    <p:extLst>
      <p:ext uri="{BB962C8B-B14F-4D97-AF65-F5344CB8AC3E}">
        <p14:creationId xmlns:p14="http://schemas.microsoft.com/office/powerpoint/2010/main" val="29358878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762000"/>
            <a:ext cx="7010400" cy="5029200"/>
          </a:xfrm>
          <a:solidFill>
            <a:schemeClr val="bg1">
              <a:lumMod val="85000"/>
            </a:schemeClr>
          </a:solidFill>
        </p:spPr>
        <p:txBody>
          <a:bodyPr lIns="548640" tIns="457200" rIns="548640" bIns="182880">
            <a:normAutofit/>
          </a:bodyPr>
          <a:lstStyle/>
          <a:p>
            <a:pPr marL="0" indent="0" algn="ctr">
              <a:buNone/>
            </a:pPr>
            <a:r>
              <a:rPr lang="en-US" sz="2000" dirty="0" smtClean="0">
                <a:solidFill>
                  <a:schemeClr val="tx2"/>
                </a:solidFill>
              </a:rPr>
              <a:t>Dr. Paul Leighton is a professor in the Department of Sociology, Anthropology &amp; Criminology at Eastern Michigan University. </a:t>
            </a:r>
            <a:endParaRPr lang="en-US" sz="2000" dirty="0">
              <a:solidFill>
                <a:schemeClr val="tx2"/>
              </a:solidFill>
            </a:endParaRPr>
          </a:p>
          <a:p>
            <a:pPr marL="0" indent="0">
              <a:buNone/>
            </a:pPr>
            <a:endParaRPr lang="en-US" sz="2000" dirty="0" smtClean="0">
              <a:solidFill>
                <a:schemeClr val="tx2"/>
              </a:solidFill>
            </a:endParaRPr>
          </a:p>
          <a:p>
            <a:pPr marL="0" indent="0">
              <a:buNone/>
            </a:pPr>
            <a:r>
              <a:rPr lang="en-US" sz="2000" dirty="0" smtClean="0">
                <a:solidFill>
                  <a:schemeClr val="tx2"/>
                </a:solidFill>
              </a:rPr>
              <a:t>More information about him is available on his website, </a:t>
            </a:r>
          </a:p>
          <a:p>
            <a:pPr marL="0" indent="0">
              <a:buNone/>
            </a:pPr>
            <a:r>
              <a:rPr lang="en-US" sz="2000" dirty="0" smtClean="0">
                <a:solidFill>
                  <a:schemeClr val="tx2"/>
                </a:solidFill>
                <a:hlinkClick r:id="rId3"/>
              </a:rPr>
              <a:t>http</a:t>
            </a:r>
            <a:r>
              <a:rPr lang="en-US" sz="2000" dirty="0">
                <a:solidFill>
                  <a:schemeClr val="tx2"/>
                </a:solidFill>
                <a:hlinkClick r:id="rId3"/>
              </a:rPr>
              <a:t>://</a:t>
            </a:r>
            <a:r>
              <a:rPr lang="en-US" sz="2000" dirty="0" smtClean="0">
                <a:solidFill>
                  <a:schemeClr val="tx2"/>
                </a:solidFill>
                <a:hlinkClick r:id="rId3"/>
              </a:rPr>
              <a:t>paulsjusticepage.com/paul/pauls-cv.htm</a:t>
            </a:r>
            <a:endParaRPr lang="en-US" sz="2000" dirty="0" smtClean="0">
              <a:solidFill>
                <a:schemeClr val="tx2"/>
              </a:solidFill>
            </a:endParaRPr>
          </a:p>
          <a:p>
            <a:pPr marL="0" indent="0">
              <a:buNone/>
            </a:pPr>
            <a:endParaRPr lang="en-US" sz="2000" dirty="0">
              <a:solidFill>
                <a:schemeClr val="tx2"/>
              </a:solidFill>
            </a:endParaRPr>
          </a:p>
          <a:p>
            <a:pPr marL="0" indent="0">
              <a:buNone/>
            </a:pPr>
            <a:r>
              <a:rPr lang="en-US" sz="1600" dirty="0" smtClean="0">
                <a:solidFill>
                  <a:schemeClr val="tx2"/>
                </a:solidFill>
              </a:rPr>
              <a:t>I believe and hope my use of the images in this </a:t>
            </a:r>
            <a:endParaRPr lang="en-US" sz="1600" dirty="0" smtClean="0">
              <a:solidFill>
                <a:schemeClr val="tx2"/>
              </a:solidFill>
            </a:endParaRPr>
          </a:p>
          <a:p>
            <a:pPr marL="0" indent="0">
              <a:buNone/>
            </a:pPr>
            <a:r>
              <a:rPr lang="en-US" sz="1600" dirty="0" smtClean="0">
                <a:solidFill>
                  <a:schemeClr val="tx2"/>
                </a:solidFill>
              </a:rPr>
              <a:t>Presentation is </a:t>
            </a:r>
            <a:r>
              <a:rPr lang="en-US" sz="1600" dirty="0" smtClean="0">
                <a:solidFill>
                  <a:schemeClr val="tx2"/>
                </a:solidFill>
              </a:rPr>
              <a:t>covered by ‘fair use.’ Requests to </a:t>
            </a:r>
            <a:endParaRPr lang="en-US" sz="1600" dirty="0" smtClean="0">
              <a:solidFill>
                <a:schemeClr val="tx2"/>
              </a:solidFill>
            </a:endParaRPr>
          </a:p>
          <a:p>
            <a:pPr marL="0" indent="0">
              <a:buNone/>
            </a:pPr>
            <a:r>
              <a:rPr lang="en-US" sz="1600" dirty="0" smtClean="0">
                <a:solidFill>
                  <a:schemeClr val="tx2"/>
                </a:solidFill>
              </a:rPr>
              <a:t>remove </a:t>
            </a:r>
            <a:r>
              <a:rPr lang="en-US" sz="1600" dirty="0" smtClean="0">
                <a:solidFill>
                  <a:schemeClr val="tx2"/>
                </a:solidFill>
              </a:rPr>
              <a:t>materials </a:t>
            </a:r>
            <a:r>
              <a:rPr lang="en-US" sz="1600" dirty="0" smtClean="0">
                <a:solidFill>
                  <a:schemeClr val="tx2"/>
                </a:solidFill>
              </a:rPr>
              <a:t>should be </a:t>
            </a:r>
            <a:r>
              <a:rPr lang="en-US" sz="1600" dirty="0" smtClean="0">
                <a:solidFill>
                  <a:schemeClr val="tx2"/>
                </a:solidFill>
              </a:rPr>
              <a:t>sent to the presenter </a:t>
            </a:r>
            <a:endParaRPr lang="en-US" sz="1600" dirty="0" smtClean="0">
              <a:solidFill>
                <a:schemeClr val="tx2"/>
              </a:solidFill>
            </a:endParaRPr>
          </a:p>
          <a:p>
            <a:pPr marL="0" indent="0">
              <a:buNone/>
            </a:pPr>
            <a:r>
              <a:rPr lang="en-US" sz="1600" dirty="0" smtClean="0">
                <a:solidFill>
                  <a:schemeClr val="tx2"/>
                </a:solidFill>
              </a:rPr>
              <a:t>through </a:t>
            </a:r>
            <a:r>
              <a:rPr lang="en-US" sz="1600" dirty="0" smtClean="0">
                <a:solidFill>
                  <a:schemeClr val="tx2"/>
                </a:solidFill>
              </a:rPr>
              <a:t>his address on this page</a:t>
            </a:r>
          </a:p>
          <a:p>
            <a:pPr marL="0" indent="0">
              <a:buNone/>
            </a:pPr>
            <a:r>
              <a:rPr lang="en-US" sz="1600" dirty="0">
                <a:solidFill>
                  <a:schemeClr val="tx2"/>
                </a:solidFill>
                <a:hlinkClick r:id="rId4"/>
              </a:rPr>
              <a:t>http://</a:t>
            </a:r>
            <a:r>
              <a:rPr lang="en-US" sz="1600" dirty="0" smtClean="0">
                <a:solidFill>
                  <a:schemeClr val="tx2"/>
                </a:solidFill>
                <a:hlinkClick r:id="rId4"/>
              </a:rPr>
              <a:t>paulsjusticepage.com/paul.htm</a:t>
            </a:r>
            <a:r>
              <a:rPr lang="en-US" sz="1600" dirty="0" smtClean="0">
                <a:solidFill>
                  <a:schemeClr val="tx2"/>
                </a:solidFill>
              </a:rPr>
              <a:t>  </a:t>
            </a:r>
            <a:endParaRPr lang="en-US" sz="2000" dirty="0">
              <a:solidFill>
                <a:schemeClr val="tx2"/>
              </a:solidFill>
            </a:endParaRPr>
          </a:p>
          <a:p>
            <a:pPr marL="0" indent="0">
              <a:buNone/>
            </a:pPr>
            <a:endParaRPr lang="en-US" sz="2000" dirty="0"/>
          </a:p>
          <a:p>
            <a:pPr marL="0" indent="0">
              <a:buNone/>
            </a:pPr>
            <a:endParaRPr lang="en-US" sz="1800" dirty="0"/>
          </a:p>
        </p:txBody>
      </p:sp>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08736" y="3657600"/>
            <a:ext cx="1163664" cy="2019300"/>
          </a:xfrm>
          <a:prstGeom prst="rect">
            <a:avLst/>
          </a:prstGeom>
        </p:spPr>
      </p:pic>
    </p:spTree>
    <p:extLst>
      <p:ext uri="{BB962C8B-B14F-4D97-AF65-F5344CB8AC3E}">
        <p14:creationId xmlns:p14="http://schemas.microsoft.com/office/powerpoint/2010/main" val="71308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2362200"/>
            <a:ext cx="3162300" cy="3810000"/>
          </a:xfrm>
        </p:spPr>
        <p:txBody>
          <a:bodyPr>
            <a:normAutofit lnSpcReduction="10000"/>
          </a:bodyPr>
          <a:lstStyle/>
          <a:p>
            <a:pPr marL="0" indent="0">
              <a:buNone/>
            </a:pPr>
            <a:r>
              <a:rPr lang="en-US" sz="2600" dirty="0" smtClean="0"/>
              <a:t>Selman and Leighton, </a:t>
            </a:r>
            <a:r>
              <a:rPr lang="en-US" sz="2600" i="1" dirty="0" smtClean="0">
                <a:hlinkClick r:id="rId2"/>
              </a:rPr>
              <a:t>Punishment for Sale</a:t>
            </a:r>
            <a:r>
              <a:rPr lang="en-US" sz="2600" i="1" dirty="0" smtClean="0"/>
              <a:t>: Private Prisons, Big Business and the Incarceration Binge</a:t>
            </a:r>
            <a:r>
              <a:rPr lang="en-US" sz="2600" dirty="0" smtClean="0"/>
              <a:t> </a:t>
            </a:r>
          </a:p>
          <a:p>
            <a:pPr marL="0" indent="0">
              <a:buNone/>
            </a:pPr>
            <a:r>
              <a:rPr lang="en-US" sz="2000" dirty="0" smtClean="0"/>
              <a:t>(</a:t>
            </a:r>
            <a:r>
              <a:rPr lang="en-US" sz="2000" dirty="0" err="1" smtClean="0"/>
              <a:t>Rowman</a:t>
            </a:r>
            <a:r>
              <a:rPr lang="en-US" sz="2000" dirty="0" smtClean="0"/>
              <a:t> &amp; Littlefield, 2010)</a:t>
            </a:r>
          </a:p>
          <a:p>
            <a:pPr marL="0" indent="0">
              <a:buNone/>
            </a:pPr>
            <a:endParaRPr lang="en-US" dirty="0"/>
          </a:p>
          <a:p>
            <a:pPr marL="0" indent="0">
              <a:buNone/>
            </a:pPr>
            <a:endParaRPr lang="en-US" dirty="0"/>
          </a:p>
        </p:txBody>
      </p:sp>
      <p:pic>
        <p:nvPicPr>
          <p:cNvPr id="5" name="Picture 4">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95800" y="571500"/>
            <a:ext cx="3784600" cy="5676900"/>
          </a:xfrm>
          <a:prstGeom prst="rect">
            <a:avLst/>
          </a:prstGeom>
          <a:ln w="19050" cmpd="sng">
            <a:solidFill>
              <a:schemeClr val="tx1"/>
            </a:solidFill>
          </a:ln>
        </p:spPr>
      </p:pic>
      <p:sp>
        <p:nvSpPr>
          <p:cNvPr id="2" name="TextBox 1"/>
          <p:cNvSpPr txBox="1"/>
          <p:nvPr/>
        </p:nvSpPr>
        <p:spPr>
          <a:xfrm>
            <a:off x="609600" y="533400"/>
            <a:ext cx="3505200" cy="1754326"/>
          </a:xfrm>
          <a:prstGeom prst="rect">
            <a:avLst/>
          </a:prstGeom>
          <a:noFill/>
        </p:spPr>
        <p:txBody>
          <a:bodyPr wrap="square" rtlCol="0">
            <a:spAutoFit/>
          </a:bodyPr>
          <a:lstStyle/>
          <a:p>
            <a:r>
              <a:rPr lang="en-US" sz="5400" dirty="0" smtClean="0">
                <a:solidFill>
                  <a:schemeClr val="tx2"/>
                </a:solidFill>
              </a:rPr>
              <a:t>Adapted from: </a:t>
            </a:r>
            <a:endParaRPr lang="en-US" sz="5400" dirty="0">
              <a:solidFill>
                <a:schemeClr val="tx2"/>
              </a:solidFill>
            </a:endParaRPr>
          </a:p>
        </p:txBody>
      </p:sp>
    </p:spTree>
    <p:extLst>
      <p:ext uri="{BB962C8B-B14F-4D97-AF65-F5344CB8AC3E}">
        <p14:creationId xmlns:p14="http://schemas.microsoft.com/office/powerpoint/2010/main" val="3168205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66800"/>
          </a:xfrm>
        </p:spPr>
        <p:txBody>
          <a:bodyPr/>
          <a:lstStyle/>
          <a:p>
            <a:r>
              <a:rPr lang="en-US" dirty="0" smtClean="0"/>
              <a:t>Definition</a:t>
            </a:r>
            <a:endParaRPr lang="en-US" dirty="0"/>
          </a:p>
        </p:txBody>
      </p:sp>
      <p:sp>
        <p:nvSpPr>
          <p:cNvPr id="3" name="Content Placeholder 2"/>
          <p:cNvSpPr>
            <a:spLocks noGrp="1"/>
          </p:cNvSpPr>
          <p:nvPr>
            <p:ph idx="1"/>
          </p:nvPr>
        </p:nvSpPr>
        <p:spPr>
          <a:xfrm>
            <a:off x="457200" y="1371600"/>
            <a:ext cx="8229600" cy="5181600"/>
          </a:xfrm>
        </p:spPr>
        <p:txBody>
          <a:bodyPr>
            <a:normAutofit/>
          </a:bodyPr>
          <a:lstStyle/>
          <a:p>
            <a:r>
              <a:rPr lang="en-US" sz="2800" dirty="0" smtClean="0"/>
              <a:t>Nominal </a:t>
            </a:r>
            <a:r>
              <a:rPr lang="en-US" sz="2800" dirty="0"/>
              <a:t>privatization includes contracting with private companies for services such as the building and construction of prisons, provision of food services, medical care and commissary supplies. </a:t>
            </a:r>
          </a:p>
          <a:p>
            <a:r>
              <a:rPr lang="en-US" sz="2800" dirty="0" smtClean="0"/>
              <a:t>   Operational </a:t>
            </a:r>
            <a:r>
              <a:rPr lang="en-US" sz="2800" dirty="0"/>
              <a:t>privatization involves a private company operating a facility owned by the government or managing inmates in a prison that the company owns. </a:t>
            </a:r>
            <a:endParaRPr lang="en-US" sz="2800" dirty="0" smtClean="0"/>
          </a:p>
          <a:p>
            <a:pPr marL="0" indent="0">
              <a:buNone/>
            </a:pPr>
            <a:endParaRPr lang="en-US" sz="2800" dirty="0"/>
          </a:p>
          <a:p>
            <a:pPr marL="0" indent="0">
              <a:buNone/>
            </a:pPr>
            <a:r>
              <a:rPr lang="en-US" sz="1900" dirty="0" smtClean="0"/>
              <a:t>Private Finance Initiatives (PFI) and Private-Public Partnerships (PPP)can represent nominal or operational privatization</a:t>
            </a:r>
          </a:p>
          <a:p>
            <a:pPr marL="0" indent="0">
              <a:buNone/>
            </a:pPr>
            <a:endParaRPr lang="en-US" sz="2800" dirty="0"/>
          </a:p>
        </p:txBody>
      </p:sp>
      <p:sp>
        <p:nvSpPr>
          <p:cNvPr id="4" name="Right Arrow 3"/>
          <p:cNvSpPr/>
          <p:nvPr/>
        </p:nvSpPr>
        <p:spPr>
          <a:xfrm flipV="1">
            <a:off x="685800" y="3683000"/>
            <a:ext cx="457200" cy="355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48482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History</a:t>
            </a:r>
            <a:endParaRPr lang="en-US" dirty="0"/>
          </a:p>
        </p:txBody>
      </p:sp>
      <p:sp>
        <p:nvSpPr>
          <p:cNvPr id="3" name="Content Placeholder 2"/>
          <p:cNvSpPr>
            <a:spLocks noGrp="1"/>
          </p:cNvSpPr>
          <p:nvPr>
            <p:ph idx="1"/>
          </p:nvPr>
        </p:nvSpPr>
        <p:spPr/>
        <p:txBody>
          <a:bodyPr/>
          <a:lstStyle/>
          <a:p>
            <a:r>
              <a:rPr lang="en-US" dirty="0" smtClean="0"/>
              <a:t>U.S. War on Crime/Drugs        Incarceration Binge</a:t>
            </a:r>
          </a:p>
          <a:p>
            <a:pPr lvl="1"/>
            <a:r>
              <a:rPr lang="en-US" sz="2000" dirty="0" smtClean="0"/>
              <a:t>Disproportionate minority confinement, undermining informal community social controls, social exclusion</a:t>
            </a:r>
          </a:p>
          <a:p>
            <a:r>
              <a:rPr lang="en-US" dirty="0" smtClean="0"/>
              <a:t>Governments could not build and renovate prisons fast enough, </a:t>
            </a:r>
            <a:r>
              <a:rPr lang="en-US" dirty="0" err="1" smtClean="0"/>
              <a:t>esp</a:t>
            </a:r>
            <a:r>
              <a:rPr lang="en-US" dirty="0" smtClean="0"/>
              <a:t> while promising smaller </a:t>
            </a:r>
            <a:r>
              <a:rPr lang="en-US" dirty="0" err="1" smtClean="0"/>
              <a:t>govt</a:t>
            </a:r>
            <a:r>
              <a:rPr lang="en-US" dirty="0" smtClean="0"/>
              <a:t>/lower taxes</a:t>
            </a:r>
          </a:p>
          <a:p>
            <a:r>
              <a:rPr lang="en-US" dirty="0" smtClean="0"/>
              <a:t>Private prisons raised money from “public” [wealthy] to continue incarceration binge of poor and profit</a:t>
            </a:r>
          </a:p>
          <a:p>
            <a:endParaRPr lang="en-US" dirty="0"/>
          </a:p>
          <a:p>
            <a:r>
              <a:rPr lang="en-US" b="1" dirty="0" smtClean="0"/>
              <a:t>Private prisons were born from unjust policy; they depend on its continuation for growth and profit</a:t>
            </a:r>
            <a:endParaRPr lang="en-US" b="1" dirty="0"/>
          </a:p>
        </p:txBody>
      </p:sp>
      <p:sp>
        <p:nvSpPr>
          <p:cNvPr id="4" name="Right Arrow 3"/>
          <p:cNvSpPr/>
          <p:nvPr/>
        </p:nvSpPr>
        <p:spPr>
          <a:xfrm>
            <a:off x="4660900" y="1859281"/>
            <a:ext cx="381000"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70909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lstStyle/>
          <a:p>
            <a:r>
              <a:rPr lang="en-US" dirty="0" smtClean="0"/>
              <a:t>Big Players</a:t>
            </a:r>
            <a:endParaRPr lang="en-US" dirty="0"/>
          </a:p>
        </p:txBody>
      </p:sp>
      <p:sp>
        <p:nvSpPr>
          <p:cNvPr id="3" name="Content Placeholder 2"/>
          <p:cNvSpPr>
            <a:spLocks noGrp="1"/>
          </p:cNvSpPr>
          <p:nvPr>
            <p:ph idx="1"/>
          </p:nvPr>
        </p:nvSpPr>
        <p:spPr>
          <a:xfrm>
            <a:off x="457200" y="1295400"/>
            <a:ext cx="8229600" cy="5029200"/>
          </a:xfrm>
        </p:spPr>
        <p:txBody>
          <a:bodyPr>
            <a:normAutofit lnSpcReduction="10000"/>
          </a:bodyPr>
          <a:lstStyle/>
          <a:p>
            <a:r>
              <a:rPr lang="en-US" dirty="0" smtClean="0"/>
              <a:t>Corrections Corp of America [CXW]</a:t>
            </a:r>
            <a:r>
              <a:rPr lang="en-US" dirty="0"/>
              <a:t> </a:t>
            </a:r>
            <a:endParaRPr lang="en-US" dirty="0" smtClean="0"/>
          </a:p>
          <a:p>
            <a:pPr lvl="1"/>
            <a:r>
              <a:rPr lang="en-US" sz="1800" dirty="0" smtClean="0"/>
              <a:t>operates </a:t>
            </a:r>
            <a:r>
              <a:rPr lang="en-US" sz="1800" dirty="0"/>
              <a:t>66 </a:t>
            </a:r>
            <a:r>
              <a:rPr lang="en-US" sz="1800" dirty="0" smtClean="0"/>
              <a:t>facilities</a:t>
            </a:r>
            <a:r>
              <a:rPr lang="en-US" sz="1800" dirty="0"/>
              <a:t>, including 45 facilities that </a:t>
            </a:r>
            <a:r>
              <a:rPr lang="en-US" sz="1800" dirty="0" smtClean="0"/>
              <a:t>they </a:t>
            </a:r>
            <a:r>
              <a:rPr lang="en-US" sz="1800" dirty="0"/>
              <a:t>own, with a total design capacity of approximately </a:t>
            </a:r>
            <a:r>
              <a:rPr lang="en-US" sz="1800" dirty="0" smtClean="0"/>
              <a:t>90,000</a:t>
            </a:r>
          </a:p>
          <a:p>
            <a:pPr lvl="1"/>
            <a:r>
              <a:rPr lang="en-US" sz="1800" dirty="0" smtClean="0"/>
              <a:t>“leveraged capital structure”: $1.2 billion in debt (bonds, loans from Wall St investment banks)</a:t>
            </a:r>
          </a:p>
          <a:p>
            <a:pPr lvl="1"/>
            <a:r>
              <a:rPr lang="en-US" sz="1800" dirty="0" smtClean="0"/>
              <a:t>2010 revenue = $1.7 billion</a:t>
            </a:r>
          </a:p>
          <a:p>
            <a:endParaRPr lang="en-US" dirty="0"/>
          </a:p>
          <a:p>
            <a:r>
              <a:rPr lang="en-US" dirty="0" smtClean="0"/>
              <a:t>GEO Group, formerly Wackenhut [GEO]</a:t>
            </a:r>
          </a:p>
          <a:p>
            <a:pPr lvl="1"/>
            <a:r>
              <a:rPr lang="en-US" sz="1800" dirty="0"/>
              <a:t>management of correctional, detention, mental health, residential treatment and re-entry facilities, and the provision of community based services and youth services in the United States, Australia, South Africa, the United Kingdom and </a:t>
            </a:r>
            <a:r>
              <a:rPr lang="en-US" sz="1800" dirty="0" smtClean="0"/>
              <a:t>Canada</a:t>
            </a:r>
          </a:p>
          <a:p>
            <a:pPr lvl="1"/>
            <a:r>
              <a:rPr lang="en-US" sz="1800" dirty="0"/>
              <a:t>approximately 81,000 beds at </a:t>
            </a:r>
            <a:r>
              <a:rPr lang="en-US" sz="1800" dirty="0" smtClean="0"/>
              <a:t>118 facilities + community corrections</a:t>
            </a:r>
          </a:p>
          <a:p>
            <a:pPr lvl="1"/>
            <a:r>
              <a:rPr lang="en-US" sz="1800" dirty="0" smtClean="0"/>
              <a:t>$1 billion in </a:t>
            </a:r>
            <a:r>
              <a:rPr lang="en-US" sz="1800" dirty="0"/>
              <a:t>debt (bonds, loans from Wall St investment banks)</a:t>
            </a:r>
            <a:endParaRPr lang="en-US" sz="1800" dirty="0" smtClean="0"/>
          </a:p>
          <a:p>
            <a:pPr lvl="1"/>
            <a:r>
              <a:rPr lang="en-US" sz="1800" dirty="0" smtClean="0"/>
              <a:t>2010 revenue = $1.3 billion</a:t>
            </a:r>
          </a:p>
        </p:txBody>
      </p:sp>
    </p:spTree>
    <p:extLst>
      <p:ext uri="{BB962C8B-B14F-4D97-AF65-F5344CB8AC3E}">
        <p14:creationId xmlns:p14="http://schemas.microsoft.com/office/powerpoint/2010/main" val="747094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lstStyle/>
          <a:p>
            <a:r>
              <a:rPr lang="en-US" dirty="0" smtClean="0"/>
              <a:t>Legitimacy</a:t>
            </a:r>
            <a:endParaRPr lang="en-US" dirty="0"/>
          </a:p>
        </p:txBody>
      </p:sp>
      <p:sp>
        <p:nvSpPr>
          <p:cNvPr id="3" name="Content Placeholder 2"/>
          <p:cNvSpPr>
            <a:spLocks noGrp="1"/>
          </p:cNvSpPr>
          <p:nvPr>
            <p:ph idx="1"/>
          </p:nvPr>
        </p:nvSpPr>
        <p:spPr>
          <a:xfrm>
            <a:off x="457200" y="1371600"/>
            <a:ext cx="8229600" cy="4953000"/>
          </a:xfrm>
        </p:spPr>
        <p:txBody>
          <a:bodyPr>
            <a:normAutofit/>
          </a:bodyPr>
          <a:lstStyle/>
          <a:p>
            <a:r>
              <a:rPr lang="en-US" dirty="0" smtClean="0"/>
              <a:t>Just because private </a:t>
            </a:r>
            <a:r>
              <a:rPr lang="en-US" dirty="0"/>
              <a:t>prisons </a:t>
            </a:r>
            <a:r>
              <a:rPr lang="en-US" dirty="0" smtClean="0"/>
              <a:t>exist does </a:t>
            </a:r>
            <a:r>
              <a:rPr lang="en-US" dirty="0"/>
              <a:t>not negate the question of whether government </a:t>
            </a:r>
            <a:r>
              <a:rPr lang="en-US" i="1" dirty="0"/>
              <a:t>should </a:t>
            </a:r>
            <a:r>
              <a:rPr lang="en-US" dirty="0"/>
              <a:t>be searching for the lowest bidder to administer </a:t>
            </a:r>
            <a:r>
              <a:rPr lang="en-US" dirty="0" smtClean="0"/>
              <a:t>government’s monopoly on coercive </a:t>
            </a:r>
            <a:r>
              <a:rPr lang="en-US" dirty="0"/>
              <a:t>power. </a:t>
            </a:r>
            <a:endParaRPr lang="en-US" dirty="0" smtClean="0"/>
          </a:p>
          <a:p>
            <a:endParaRPr lang="en-US" dirty="0" smtClean="0"/>
          </a:p>
          <a:p>
            <a:r>
              <a:rPr lang="en-US" dirty="0" err="1" smtClean="0"/>
              <a:t>DiIulio</a:t>
            </a:r>
            <a:r>
              <a:rPr lang="en-US" dirty="0" smtClean="0"/>
              <a:t> argues </a:t>
            </a:r>
            <a:r>
              <a:rPr lang="en-US" dirty="0"/>
              <a:t>that “it is simply unclear how one can distinguish morally between private and public courts, and between private and public policing, and yet see no moral difference between private and public corrections.” </a:t>
            </a:r>
            <a:endParaRPr lang="en-US" dirty="0" smtClean="0"/>
          </a:p>
          <a:p>
            <a:endParaRPr lang="en-US" dirty="0" smtClean="0"/>
          </a:p>
          <a:p>
            <a:r>
              <a:rPr lang="en-US" dirty="0" smtClean="0"/>
              <a:t>Private </a:t>
            </a:r>
            <a:r>
              <a:rPr lang="en-US" dirty="0" err="1" smtClean="0"/>
              <a:t>Supermax</a:t>
            </a:r>
            <a:r>
              <a:rPr lang="en-US" dirty="0" smtClean="0"/>
              <a:t> facilities? Death row? Executions?</a:t>
            </a:r>
            <a:endParaRPr lang="en-US" dirty="0"/>
          </a:p>
        </p:txBody>
      </p:sp>
    </p:spTree>
    <p:extLst>
      <p:ext uri="{BB962C8B-B14F-4D97-AF65-F5344CB8AC3E}">
        <p14:creationId xmlns:p14="http://schemas.microsoft.com/office/powerpoint/2010/main" val="3364421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Business Model</a:t>
            </a:r>
            <a:endParaRPr lang="en-US" dirty="0"/>
          </a:p>
        </p:txBody>
      </p:sp>
      <p:sp>
        <p:nvSpPr>
          <p:cNvPr id="3" name="Content Placeholder 2"/>
          <p:cNvSpPr>
            <a:spLocks noGrp="1"/>
          </p:cNvSpPr>
          <p:nvPr>
            <p:ph idx="1"/>
          </p:nvPr>
        </p:nvSpPr>
        <p:spPr/>
        <p:txBody>
          <a:bodyPr/>
          <a:lstStyle/>
          <a:p>
            <a:r>
              <a:rPr lang="en-US" dirty="0" smtClean="0"/>
              <a:t>Revenue measured in “compensated man day” = per diem (daily) fee per inmate</a:t>
            </a:r>
          </a:p>
          <a:p>
            <a:r>
              <a:rPr lang="en-US" dirty="0" smtClean="0"/>
              <a:t>High fixed costs [admin, staffing, construction], low marginal costs [food, clothing]</a:t>
            </a:r>
          </a:p>
          <a:p>
            <a:r>
              <a:rPr lang="en-US" dirty="0" smtClean="0"/>
              <a:t>Economies of scale encourage </a:t>
            </a:r>
            <a:r>
              <a:rPr lang="en-US" dirty="0" err="1" smtClean="0"/>
              <a:t>acquisitons</a:t>
            </a:r>
            <a:r>
              <a:rPr lang="en-US" dirty="0" smtClean="0"/>
              <a:t>/mergers</a:t>
            </a:r>
          </a:p>
          <a:p>
            <a:endParaRPr lang="en-US" dirty="0"/>
          </a:p>
          <a:p>
            <a:r>
              <a:rPr lang="en-US" dirty="0" smtClean="0"/>
              <a:t>MAXIMUM PROFITS from high occupancy</a:t>
            </a:r>
          </a:p>
          <a:p>
            <a:r>
              <a:rPr lang="en-US" dirty="0" smtClean="0"/>
              <a:t>Lobby </a:t>
            </a:r>
            <a:r>
              <a:rPr lang="en-US" dirty="0" err="1" smtClean="0"/>
              <a:t>govt</a:t>
            </a:r>
            <a:r>
              <a:rPr lang="en-US" dirty="0" smtClean="0"/>
              <a:t> for access to “raw materials [prisoners]” (Christie) and “bodies destined for profitable punishment” (Davis)</a:t>
            </a:r>
            <a:endParaRPr lang="en-US" dirty="0"/>
          </a:p>
        </p:txBody>
      </p:sp>
    </p:spTree>
    <p:extLst>
      <p:ext uri="{BB962C8B-B14F-4D97-AF65-F5344CB8AC3E}">
        <p14:creationId xmlns:p14="http://schemas.microsoft.com/office/powerpoint/2010/main" val="4163108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Contracts</a:t>
            </a:r>
            <a:endParaRPr lang="en-US" dirty="0"/>
          </a:p>
        </p:txBody>
      </p:sp>
      <p:sp>
        <p:nvSpPr>
          <p:cNvPr id="3" name="Content Placeholder 2"/>
          <p:cNvSpPr>
            <a:spLocks noGrp="1"/>
          </p:cNvSpPr>
          <p:nvPr>
            <p:ph idx="1"/>
          </p:nvPr>
        </p:nvSpPr>
        <p:spPr>
          <a:xfrm>
            <a:off x="457200" y="1722437"/>
            <a:ext cx="8229600" cy="4525963"/>
          </a:xfrm>
        </p:spPr>
        <p:txBody>
          <a:bodyPr/>
          <a:lstStyle/>
          <a:p>
            <a:r>
              <a:rPr lang="en-US" dirty="0" smtClean="0"/>
              <a:t>Weak link in “chain of command” between The People and Corrections Officer</a:t>
            </a:r>
          </a:p>
          <a:p>
            <a:r>
              <a:rPr lang="en-US" dirty="0" smtClean="0"/>
              <a:t>Supposedly balance corporate interests [profit, duties to shareholders] with public interest [public safety, accountability]</a:t>
            </a:r>
          </a:p>
          <a:p>
            <a:endParaRPr lang="en-US" dirty="0"/>
          </a:p>
          <a:p>
            <a:r>
              <a:rPr lang="en-US" dirty="0" smtClean="0"/>
              <a:t>No opportunity for public review while being negotiated</a:t>
            </a:r>
          </a:p>
          <a:p>
            <a:r>
              <a:rPr lang="en-US" dirty="0" smtClean="0"/>
              <a:t>Freedom of Information Act requests are slow and sometimes difficult</a:t>
            </a:r>
          </a:p>
          <a:p>
            <a:endParaRPr lang="en-US" dirty="0"/>
          </a:p>
        </p:txBody>
      </p:sp>
    </p:spTree>
    <p:extLst>
      <p:ext uri="{BB962C8B-B14F-4D97-AF65-F5344CB8AC3E}">
        <p14:creationId xmlns:p14="http://schemas.microsoft.com/office/powerpoint/2010/main" val="1441003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066800"/>
          </a:xfrm>
        </p:spPr>
        <p:txBody>
          <a:bodyPr/>
          <a:lstStyle/>
          <a:p>
            <a:r>
              <a:rPr lang="en-US" dirty="0" smtClean="0"/>
              <a:t>Process</a:t>
            </a:r>
            <a:endParaRPr lang="en-US" dirty="0"/>
          </a:p>
        </p:txBody>
      </p:sp>
      <p:sp>
        <p:nvSpPr>
          <p:cNvPr id="3" name="Content Placeholder 2"/>
          <p:cNvSpPr>
            <a:spLocks noGrp="1"/>
          </p:cNvSpPr>
          <p:nvPr>
            <p:ph idx="1"/>
          </p:nvPr>
        </p:nvSpPr>
        <p:spPr>
          <a:xfrm>
            <a:off x="457200" y="1752600"/>
            <a:ext cx="8229600" cy="4343400"/>
          </a:xfrm>
        </p:spPr>
        <p:txBody>
          <a:bodyPr/>
          <a:lstStyle/>
          <a:p>
            <a:r>
              <a:rPr lang="en-US" dirty="0" smtClean="0"/>
              <a:t>Research promising jurisdictions</a:t>
            </a:r>
          </a:p>
          <a:p>
            <a:r>
              <a:rPr lang="en-US" dirty="0" smtClean="0"/>
              <a:t>Lobbyists, Campaign  Donations</a:t>
            </a:r>
          </a:p>
          <a:p>
            <a:r>
              <a:rPr lang="en-US" dirty="0" smtClean="0"/>
              <a:t>Hire local officials or ex-</a:t>
            </a:r>
            <a:r>
              <a:rPr lang="en-US" dirty="0" err="1" smtClean="0"/>
              <a:t>govt</a:t>
            </a:r>
            <a:r>
              <a:rPr lang="en-US" dirty="0" smtClean="0"/>
              <a:t> employees as consultants [watch for conflict of interest]</a:t>
            </a:r>
          </a:p>
          <a:p>
            <a:r>
              <a:rPr lang="en-US" dirty="0" smtClean="0"/>
              <a:t>Once there is authorization, </a:t>
            </a:r>
            <a:r>
              <a:rPr lang="en-US" dirty="0" err="1" smtClean="0"/>
              <a:t>govt</a:t>
            </a:r>
            <a:r>
              <a:rPr lang="en-US" dirty="0" smtClean="0"/>
              <a:t> writes Request for Proposals (RFP), often hundreds of pages describing the service, staffing, health care expectations, etc. Expensive process!</a:t>
            </a:r>
          </a:p>
          <a:p>
            <a:r>
              <a:rPr lang="en-US" dirty="0" smtClean="0"/>
              <a:t>Firms hope to be involved and help </a:t>
            </a:r>
            <a:r>
              <a:rPr lang="en-US" dirty="0" err="1" smtClean="0"/>
              <a:t>govt</a:t>
            </a:r>
            <a:r>
              <a:rPr lang="en-US" dirty="0" smtClean="0"/>
              <a:t> “define its needs”</a:t>
            </a:r>
          </a:p>
        </p:txBody>
      </p:sp>
    </p:spTree>
    <p:extLst>
      <p:ext uri="{BB962C8B-B14F-4D97-AF65-F5344CB8AC3E}">
        <p14:creationId xmlns:p14="http://schemas.microsoft.com/office/powerpoint/2010/main" val="38358030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TC101859868[[fn=Thermal]]</Template>
  <TotalTime>1188</TotalTime>
  <Words>1176</Words>
  <Application>Microsoft Office PowerPoint</Application>
  <PresentationFormat>On-screen Show (4:3)</PresentationFormat>
  <Paragraphs>110</Paragraphs>
  <Slides>17</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Executive</vt:lpstr>
      <vt:lpstr>Worksheet</vt:lpstr>
      <vt:lpstr>The Problems with Private Prisons</vt:lpstr>
      <vt:lpstr>PowerPoint Presentation</vt:lpstr>
      <vt:lpstr>Definition</vt:lpstr>
      <vt:lpstr>History</vt:lpstr>
      <vt:lpstr>Big Players</vt:lpstr>
      <vt:lpstr>Legitimacy</vt:lpstr>
      <vt:lpstr>Business Model</vt:lpstr>
      <vt:lpstr>Contracts</vt:lpstr>
      <vt:lpstr>Process</vt:lpstr>
      <vt:lpstr>Contract Problems</vt:lpstr>
      <vt:lpstr>Private prisons save little</vt:lpstr>
      <vt:lpstr>Promote Inequality: Top Wage in Public DOC v Private Prisons, 2007</vt:lpstr>
      <vt:lpstr>Add to Prison-Industrial Complex</vt:lpstr>
      <vt:lpstr>“Endanger our liberties or democratic processes”</vt:lpstr>
      <vt:lpstr>“Endanger our liberties or democratic processes”</vt:lpstr>
      <vt:lpstr>Conclusion</vt:lpstr>
      <vt:lpstr>PowerPoint Presentation</vt:lpstr>
    </vt:vector>
  </TitlesOfParts>
  <Company>Eastern Michigan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Private prison presentation</dc:title>
  <dc:creator>P Leighton</dc:creator>
  <cp:lastModifiedBy>Paul</cp:lastModifiedBy>
  <cp:revision>86</cp:revision>
  <dcterms:created xsi:type="dcterms:W3CDTF">2011-07-13T01:42:24Z</dcterms:created>
  <dcterms:modified xsi:type="dcterms:W3CDTF">2014-08-02T14:14:43Z</dcterms:modified>
</cp:coreProperties>
</file>