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281" r:id="rId3"/>
    <p:sldId id="312" r:id="rId4"/>
    <p:sldId id="315" r:id="rId5"/>
    <p:sldId id="316" r:id="rId6"/>
    <p:sldId id="317" r:id="rId7"/>
    <p:sldId id="318" r:id="rId8"/>
    <p:sldId id="261" r:id="rId9"/>
    <p:sldId id="326" r:id="rId10"/>
    <p:sldId id="327" r:id="rId11"/>
    <p:sldId id="296" r:id="rId12"/>
    <p:sldId id="334" r:id="rId13"/>
    <p:sldId id="329" r:id="rId14"/>
    <p:sldId id="289" r:id="rId15"/>
    <p:sldId id="330" r:id="rId16"/>
    <p:sldId id="324" r:id="rId17"/>
    <p:sldId id="325" r:id="rId18"/>
    <p:sldId id="331" r:id="rId19"/>
    <p:sldId id="336" r:id="rId20"/>
    <p:sldId id="332" r:id="rId21"/>
    <p:sldId id="333" r:id="rId22"/>
    <p:sldId id="335" r:id="rId23"/>
    <p:sldId id="33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0" y="-67"/>
      </p:cViewPr>
      <p:guideLst>
        <p:guide orient="horz" pos="2160"/>
        <p:guide pos="3792"/>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0" d="100"/>
          <a:sy n="60"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8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6C4924-6C0D-4C1D-89DB-3BB7BAE60E05}" type="datetimeFigureOut">
              <a:rPr lang="en-US" smtClean="0"/>
              <a:t>8/11/2015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69226E-7AAC-4E0C-B12D-12A2280CBE8F}" type="slidenum">
              <a:rPr lang="en-US" smtClean="0"/>
              <a:t>‹#›</a:t>
            </a:fld>
            <a:endParaRPr lang="en-US" dirty="0"/>
          </a:p>
        </p:txBody>
      </p:sp>
    </p:spTree>
    <p:extLst>
      <p:ext uri="{BB962C8B-B14F-4D97-AF65-F5344CB8AC3E}">
        <p14:creationId xmlns:p14="http://schemas.microsoft.com/office/powerpoint/2010/main" val="62728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a:t>
            </a:fld>
            <a:endParaRPr lang="en-US" dirty="0"/>
          </a:p>
        </p:txBody>
      </p:sp>
    </p:spTree>
    <p:extLst>
      <p:ext uri="{BB962C8B-B14F-4D97-AF65-F5344CB8AC3E}">
        <p14:creationId xmlns:p14="http://schemas.microsoft.com/office/powerpoint/2010/main" val="1142254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10</a:t>
            </a:fld>
            <a:endParaRPr lang="en-US" dirty="0"/>
          </a:p>
        </p:txBody>
      </p:sp>
    </p:spTree>
    <p:extLst>
      <p:ext uri="{BB962C8B-B14F-4D97-AF65-F5344CB8AC3E}">
        <p14:creationId xmlns:p14="http://schemas.microsoft.com/office/powerpoint/2010/main" val="292828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11</a:t>
            </a:fld>
            <a:endParaRPr lang="en-US" dirty="0"/>
          </a:p>
        </p:txBody>
      </p:sp>
    </p:spTree>
    <p:extLst>
      <p:ext uri="{BB962C8B-B14F-4D97-AF65-F5344CB8AC3E}">
        <p14:creationId xmlns:p14="http://schemas.microsoft.com/office/powerpoint/2010/main" val="86002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12</a:t>
            </a:fld>
            <a:endParaRPr lang="en-US" dirty="0"/>
          </a:p>
        </p:txBody>
      </p:sp>
    </p:spTree>
    <p:extLst>
      <p:ext uri="{BB962C8B-B14F-4D97-AF65-F5344CB8AC3E}">
        <p14:creationId xmlns:p14="http://schemas.microsoft.com/office/powerpoint/2010/main" val="373093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13</a:t>
            </a:fld>
            <a:endParaRPr lang="en-US" dirty="0"/>
          </a:p>
        </p:txBody>
      </p:sp>
    </p:spTree>
    <p:extLst>
      <p:ext uri="{BB962C8B-B14F-4D97-AF65-F5344CB8AC3E}">
        <p14:creationId xmlns:p14="http://schemas.microsoft.com/office/powerpoint/2010/main" val="167529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14</a:t>
            </a:fld>
            <a:endParaRPr lang="en-US" dirty="0"/>
          </a:p>
        </p:txBody>
      </p:sp>
    </p:spTree>
    <p:extLst>
      <p:ext uri="{BB962C8B-B14F-4D97-AF65-F5344CB8AC3E}">
        <p14:creationId xmlns:p14="http://schemas.microsoft.com/office/powerpoint/2010/main" val="147627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15</a:t>
            </a:fld>
            <a:endParaRPr lang="en-US" dirty="0"/>
          </a:p>
        </p:txBody>
      </p:sp>
    </p:spTree>
    <p:extLst>
      <p:ext uri="{BB962C8B-B14F-4D97-AF65-F5344CB8AC3E}">
        <p14:creationId xmlns:p14="http://schemas.microsoft.com/office/powerpoint/2010/main" val="173400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16</a:t>
            </a:fld>
            <a:endParaRPr lang="en-US" dirty="0"/>
          </a:p>
        </p:txBody>
      </p:sp>
    </p:spTree>
    <p:extLst>
      <p:ext uri="{BB962C8B-B14F-4D97-AF65-F5344CB8AC3E}">
        <p14:creationId xmlns:p14="http://schemas.microsoft.com/office/powerpoint/2010/main" val="57027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17</a:t>
            </a:fld>
            <a:endParaRPr lang="en-US" dirty="0"/>
          </a:p>
        </p:txBody>
      </p:sp>
    </p:spTree>
    <p:extLst>
      <p:ext uri="{BB962C8B-B14F-4D97-AF65-F5344CB8AC3E}">
        <p14:creationId xmlns:p14="http://schemas.microsoft.com/office/powerpoint/2010/main" val="91172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18</a:t>
            </a:fld>
            <a:endParaRPr lang="en-US" dirty="0"/>
          </a:p>
        </p:txBody>
      </p:sp>
    </p:spTree>
    <p:extLst>
      <p:ext uri="{BB962C8B-B14F-4D97-AF65-F5344CB8AC3E}">
        <p14:creationId xmlns:p14="http://schemas.microsoft.com/office/powerpoint/2010/main" val="294185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19</a:t>
            </a:fld>
            <a:endParaRPr lang="en-US" dirty="0"/>
          </a:p>
        </p:txBody>
      </p:sp>
    </p:spTree>
    <p:extLst>
      <p:ext uri="{BB962C8B-B14F-4D97-AF65-F5344CB8AC3E}">
        <p14:creationId xmlns:p14="http://schemas.microsoft.com/office/powerpoint/2010/main" val="307931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p:txBody>
      </p:sp>
      <p:sp>
        <p:nvSpPr>
          <p:cNvPr id="4" name="Slide Number Placeholder 3"/>
          <p:cNvSpPr>
            <a:spLocks noGrp="1"/>
          </p:cNvSpPr>
          <p:nvPr>
            <p:ph type="sldNum" sz="quarter" idx="10"/>
          </p:nvPr>
        </p:nvSpPr>
        <p:spPr/>
        <p:txBody>
          <a:bodyPr/>
          <a:lstStyle/>
          <a:p>
            <a:fld id="{0469226E-7AAC-4E0C-B12D-12A2280CBE8F}" type="slidenum">
              <a:rPr lang="en-US" smtClean="0"/>
              <a:t>2</a:t>
            </a:fld>
            <a:endParaRPr lang="en-US" dirty="0"/>
          </a:p>
        </p:txBody>
      </p:sp>
    </p:spTree>
    <p:extLst>
      <p:ext uri="{BB962C8B-B14F-4D97-AF65-F5344CB8AC3E}">
        <p14:creationId xmlns:p14="http://schemas.microsoft.com/office/powerpoint/2010/main" val="2538127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20</a:t>
            </a:fld>
            <a:endParaRPr lang="en-US" dirty="0"/>
          </a:p>
        </p:txBody>
      </p:sp>
    </p:spTree>
    <p:extLst>
      <p:ext uri="{BB962C8B-B14F-4D97-AF65-F5344CB8AC3E}">
        <p14:creationId xmlns:p14="http://schemas.microsoft.com/office/powerpoint/2010/main" val="171625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21</a:t>
            </a:fld>
            <a:endParaRPr lang="en-US" dirty="0"/>
          </a:p>
        </p:txBody>
      </p:sp>
    </p:spTree>
    <p:extLst>
      <p:ext uri="{BB962C8B-B14F-4D97-AF65-F5344CB8AC3E}">
        <p14:creationId xmlns:p14="http://schemas.microsoft.com/office/powerpoint/2010/main" val="368302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22</a:t>
            </a:fld>
            <a:endParaRPr lang="en-US" dirty="0"/>
          </a:p>
        </p:txBody>
      </p:sp>
    </p:spTree>
    <p:extLst>
      <p:ext uri="{BB962C8B-B14F-4D97-AF65-F5344CB8AC3E}">
        <p14:creationId xmlns:p14="http://schemas.microsoft.com/office/powerpoint/2010/main" val="1490955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pPr defTabSz="931774">
              <a:defRPr/>
            </a:pPr>
            <a:endParaRPr lang="en-US" altLang="en-US" dirty="0" smtClean="0"/>
          </a:p>
        </p:txBody>
      </p:sp>
      <p:sp>
        <p:nvSpPr>
          <p:cNvPr id="4" name="Slide Number Placeholder 3"/>
          <p:cNvSpPr>
            <a:spLocks noGrp="1"/>
          </p:cNvSpPr>
          <p:nvPr>
            <p:ph type="sldNum" sz="quarter" idx="10"/>
          </p:nvPr>
        </p:nvSpPr>
        <p:spPr/>
        <p:txBody>
          <a:bodyPr/>
          <a:lstStyle/>
          <a:p>
            <a:fld id="{5005EC70-E2BF-481A-9BBA-3E4F97540A9F}" type="slidenum">
              <a:rPr lang="en-US" smtClean="0"/>
              <a:t>23</a:t>
            </a:fld>
            <a:endParaRPr lang="en-US"/>
          </a:p>
        </p:txBody>
      </p:sp>
    </p:spTree>
    <p:extLst>
      <p:ext uri="{BB962C8B-B14F-4D97-AF65-F5344CB8AC3E}">
        <p14:creationId xmlns:p14="http://schemas.microsoft.com/office/powerpoint/2010/main" val="199703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3</a:t>
            </a:fld>
            <a:endParaRPr lang="en-US" dirty="0"/>
          </a:p>
        </p:txBody>
      </p:sp>
    </p:spTree>
    <p:extLst>
      <p:ext uri="{BB962C8B-B14F-4D97-AF65-F5344CB8AC3E}">
        <p14:creationId xmlns:p14="http://schemas.microsoft.com/office/powerpoint/2010/main" val="375719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4</a:t>
            </a:fld>
            <a:endParaRPr lang="en-US" dirty="0"/>
          </a:p>
        </p:txBody>
      </p:sp>
    </p:spTree>
    <p:extLst>
      <p:ext uri="{BB962C8B-B14F-4D97-AF65-F5344CB8AC3E}">
        <p14:creationId xmlns:p14="http://schemas.microsoft.com/office/powerpoint/2010/main" val="11266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5</a:t>
            </a:fld>
            <a:endParaRPr lang="en-US" dirty="0"/>
          </a:p>
        </p:txBody>
      </p:sp>
    </p:spTree>
    <p:extLst>
      <p:ext uri="{BB962C8B-B14F-4D97-AF65-F5344CB8AC3E}">
        <p14:creationId xmlns:p14="http://schemas.microsoft.com/office/powerpoint/2010/main" val="306348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6</a:t>
            </a:fld>
            <a:endParaRPr lang="en-US" dirty="0"/>
          </a:p>
        </p:txBody>
      </p:sp>
    </p:spTree>
    <p:extLst>
      <p:ext uri="{BB962C8B-B14F-4D97-AF65-F5344CB8AC3E}">
        <p14:creationId xmlns:p14="http://schemas.microsoft.com/office/powerpoint/2010/main" val="137608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7</a:t>
            </a:fld>
            <a:endParaRPr lang="en-US" dirty="0"/>
          </a:p>
        </p:txBody>
      </p:sp>
    </p:spTree>
    <p:extLst>
      <p:ext uri="{BB962C8B-B14F-4D97-AF65-F5344CB8AC3E}">
        <p14:creationId xmlns:p14="http://schemas.microsoft.com/office/powerpoint/2010/main" val="211841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8</a:t>
            </a:fld>
            <a:endParaRPr lang="en-US" dirty="0"/>
          </a:p>
        </p:txBody>
      </p:sp>
    </p:spTree>
    <p:extLst>
      <p:ext uri="{BB962C8B-B14F-4D97-AF65-F5344CB8AC3E}">
        <p14:creationId xmlns:p14="http://schemas.microsoft.com/office/powerpoint/2010/main" val="110659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Leighton, Paul. 2015. </a:t>
            </a:r>
            <a:r>
              <a:rPr lang="en-US" sz="1200" dirty="0" smtClean="0">
                <a:solidFill>
                  <a:schemeClr val="tx2"/>
                </a:solidFill>
              </a:rPr>
              <a:t>Models of Privatization and Public-Private Partnerships with Prisons:</a:t>
            </a:r>
            <a:r>
              <a:rPr lang="en-US" sz="1100" dirty="0" smtClean="0">
                <a:solidFill>
                  <a:schemeClr val="tx2"/>
                </a:solidFill>
              </a:rPr>
              <a:t> </a:t>
            </a:r>
            <a:r>
              <a:rPr lang="en-US" sz="1200" dirty="0" smtClean="0">
                <a:solidFill>
                  <a:schemeClr val="tx2"/>
                </a:solidFill>
              </a:rPr>
              <a:t>An Incomplete Survey</a:t>
            </a:r>
          </a:p>
          <a:p>
            <a:r>
              <a:rPr lang="en-US" dirty="0" smtClean="0"/>
              <a:t>http://</a:t>
            </a:r>
            <a:r>
              <a:rPr lang="en-US" dirty="0" err="1" smtClean="0"/>
              <a:t>www.paulsjusticeblog.com</a:t>
            </a:r>
            <a:r>
              <a:rPr lang="en-US" dirty="0" smtClean="0"/>
              <a:t>/2015/08/</a:t>
            </a:r>
            <a:r>
              <a:rPr lang="en-US" dirty="0" err="1" smtClean="0"/>
              <a:t>private_prisons_an_incomplete_survey.php</a:t>
            </a:r>
            <a:endParaRPr lang="en-US" dirty="0" smtClean="0"/>
          </a:p>
          <a:p>
            <a:endParaRPr lang="en-US" dirty="0"/>
          </a:p>
        </p:txBody>
      </p:sp>
      <p:sp>
        <p:nvSpPr>
          <p:cNvPr id="4" name="Slide Number Placeholder 3"/>
          <p:cNvSpPr>
            <a:spLocks noGrp="1"/>
          </p:cNvSpPr>
          <p:nvPr>
            <p:ph type="sldNum" sz="quarter" idx="10"/>
          </p:nvPr>
        </p:nvSpPr>
        <p:spPr/>
        <p:txBody>
          <a:bodyPr/>
          <a:lstStyle/>
          <a:p>
            <a:fld id="{0469226E-7AAC-4E0C-B12D-12A2280CBE8F}" type="slidenum">
              <a:rPr lang="en-US" smtClean="0"/>
              <a:t>9</a:t>
            </a:fld>
            <a:endParaRPr lang="en-US" dirty="0"/>
          </a:p>
        </p:txBody>
      </p:sp>
    </p:spTree>
    <p:extLst>
      <p:ext uri="{BB962C8B-B14F-4D97-AF65-F5344CB8AC3E}">
        <p14:creationId xmlns:p14="http://schemas.microsoft.com/office/powerpoint/2010/main" val="99285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F0FFC-E94C-47CD-83EE-93570DCF2A48}"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1F0FFC-E94C-47CD-83EE-93570DCF2A48}"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F0FFC-E94C-47CD-83EE-93570DCF2A48}"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DD5B7-7904-49AB-8885-264F50CEA60C}" type="datetimeFigureOut">
              <a:rPr lang="en-US" smtClean="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F0FFC-E94C-47CD-83EE-93570DCF2A4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85DD5B7-7904-49AB-8885-264F50CEA60C}" type="datetimeFigureOut">
              <a:rPr lang="en-US" smtClean="0"/>
              <a:t>8/11/2015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21F0FFC-E94C-47CD-83EE-93570DCF2A4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inthepublicinterest.org/wp-content/uploads/Buying-Access-In-the-Public-Interest-PDF.pdf"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www.shimaneasahi-rpc.go.jp/english/first/index.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hyperlink" Target="http://www.cjcj.org/uploads/cjcj/documents/leighton_model_prisons_final_formatted.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dtf.vic.gov.au/Publications/Infrastructure-Delivery-publications/Partnerships-Victoria/Ravenhall-Prison-Project-Summary"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eekingalpha.com/article/2389635-the-geo-groups-geo-ceo-george-zoley-on-q2-2014-results-earnings-call-transcript?part=singl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abc.net.au/news/2015-02-12/new-prison-to-house-victoria-increasing-prison-population/6089404" TargetMode="External"/><Relationship Id="rId4" Type="http://schemas.openxmlformats.org/officeDocument/2006/relationships/hyperlink" Target="http://seekingalpha.com/article/2651545-the-geo-groups-geo-ceo-george-zoley-on-q3-2014-results-earnings-call-transcript?uprof=1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ytimes.com/2012/06/24/business/a-georgia-town-takes-the-peoples-business-private.html?pagewanted=3&amp;_r=1&am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aulsjusticepage.com/paul/pauls-cv.htm" TargetMode="External"/><Relationship Id="rId7"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paulsjusticeblog.com/2014/10/why_private_prisons_do_not_save_money.php" TargetMode="External"/><Relationship Id="rId5" Type="http://schemas.openxmlformats.org/officeDocument/2006/relationships/hyperlink" Target="http://www.paulsjusticeblog.com/2014/06/we_need_a_postwarehouse_prison.php" TargetMode="External"/><Relationship Id="rId4" Type="http://schemas.openxmlformats.org/officeDocument/2006/relationships/hyperlink" Target="http://www.paulsjusticeblog.com/2013/04/the_problems_with_private_prisons.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lyon1.court.gov.il/files_eng/05/050/026/n39/05026050.n39.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elyon1.court.gov.il/files_eng/05/050/026/n39/05026050.n39.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962400"/>
            <a:ext cx="4267200" cy="990600"/>
          </a:xfrm>
        </p:spPr>
        <p:txBody>
          <a:bodyPr/>
          <a:lstStyle/>
          <a:p>
            <a:pPr algn="l"/>
            <a:r>
              <a:rPr lang="en-US" b="1" dirty="0" smtClean="0">
                <a:solidFill>
                  <a:schemeClr val="accent6"/>
                </a:solidFill>
              </a:rPr>
              <a:t>Dr. Paul Leighton</a:t>
            </a:r>
          </a:p>
          <a:p>
            <a:pPr algn="l"/>
            <a:r>
              <a:rPr lang="en-US" b="1" dirty="0" smtClean="0">
                <a:solidFill>
                  <a:schemeClr val="accent6"/>
                </a:solidFill>
              </a:rPr>
              <a:t>Eastern Michigan University</a:t>
            </a:r>
            <a:endParaRPr lang="en-US" b="1" dirty="0">
              <a:solidFill>
                <a:schemeClr val="accent6"/>
              </a:solidFill>
            </a:endParaRPr>
          </a:p>
        </p:txBody>
      </p:sp>
      <p:sp>
        <p:nvSpPr>
          <p:cNvPr id="5" name="TextBox 4"/>
          <p:cNvSpPr txBox="1"/>
          <p:nvPr/>
        </p:nvSpPr>
        <p:spPr>
          <a:xfrm>
            <a:off x="685800" y="5477470"/>
            <a:ext cx="4876800" cy="923330"/>
          </a:xfrm>
          <a:prstGeom prst="rect">
            <a:avLst/>
          </a:prstGeom>
          <a:noFill/>
        </p:spPr>
        <p:txBody>
          <a:bodyPr wrap="square" rtlCol="0">
            <a:spAutoFit/>
          </a:bodyPr>
          <a:lstStyle/>
          <a:p>
            <a:r>
              <a:rPr lang="en-US" dirty="0" smtClean="0">
                <a:latin typeface="+mj-lt"/>
              </a:rPr>
              <a:t>East Asian </a:t>
            </a:r>
            <a:r>
              <a:rPr lang="en-US" dirty="0">
                <a:latin typeface="+mj-lt"/>
              </a:rPr>
              <a:t>Law &amp; Society </a:t>
            </a:r>
            <a:r>
              <a:rPr lang="en-US" dirty="0" smtClean="0">
                <a:latin typeface="+mj-lt"/>
              </a:rPr>
              <a:t>Conference</a:t>
            </a:r>
          </a:p>
          <a:p>
            <a:r>
              <a:rPr lang="en-US" dirty="0" smtClean="0">
                <a:latin typeface="+mj-lt"/>
              </a:rPr>
              <a:t>August, 2015 </a:t>
            </a:r>
          </a:p>
          <a:p>
            <a:r>
              <a:rPr lang="en-US" dirty="0" smtClean="0">
                <a:latin typeface="+mj-lt"/>
              </a:rPr>
              <a:t>Tokyo, Japan</a:t>
            </a:r>
            <a:endParaRPr lang="en-US" dirty="0">
              <a:latin typeface="+mj-lt"/>
            </a:endParaRPr>
          </a:p>
        </p:txBody>
      </p:sp>
      <p:sp>
        <p:nvSpPr>
          <p:cNvPr id="6" name="TextBox 5"/>
          <p:cNvSpPr txBox="1"/>
          <p:nvPr/>
        </p:nvSpPr>
        <p:spPr>
          <a:xfrm>
            <a:off x="609600" y="323433"/>
            <a:ext cx="7848600" cy="2800767"/>
          </a:xfrm>
          <a:prstGeom prst="rect">
            <a:avLst/>
          </a:prstGeom>
          <a:noFill/>
        </p:spPr>
        <p:txBody>
          <a:bodyPr wrap="square" rtlCol="0">
            <a:spAutoFit/>
          </a:bodyPr>
          <a:lstStyle/>
          <a:p>
            <a:pPr algn="ctr"/>
            <a:r>
              <a:rPr lang="en-US" sz="4400" dirty="0">
                <a:solidFill>
                  <a:schemeClr val="tx2"/>
                </a:solidFill>
              </a:rPr>
              <a:t>Models of Privatization and Public-Private Partnerships with Prisons:</a:t>
            </a:r>
            <a:r>
              <a:rPr lang="en-US" sz="4000" dirty="0">
                <a:solidFill>
                  <a:schemeClr val="tx2"/>
                </a:solidFill>
              </a:rPr>
              <a:t> </a:t>
            </a:r>
            <a:endParaRPr lang="en-US" sz="4000" dirty="0" smtClean="0">
              <a:solidFill>
                <a:schemeClr val="tx2"/>
              </a:solidFill>
            </a:endParaRPr>
          </a:p>
          <a:p>
            <a:pPr algn="ctr"/>
            <a:r>
              <a:rPr lang="en-US" sz="4400" dirty="0" smtClean="0">
                <a:solidFill>
                  <a:schemeClr val="tx2"/>
                </a:solidFill>
              </a:rPr>
              <a:t>An Incomplete </a:t>
            </a:r>
            <a:r>
              <a:rPr lang="en-US" sz="4400" dirty="0">
                <a:solidFill>
                  <a:schemeClr val="tx2"/>
                </a:solidFill>
              </a:rPr>
              <a:t>Survey</a:t>
            </a:r>
          </a:p>
        </p:txBody>
      </p:sp>
      <p:pic>
        <p:nvPicPr>
          <p:cNvPr id="4" name="Picture 3"/>
          <p:cNvPicPr>
            <a:picLocks noChangeAspect="1"/>
          </p:cNvPicPr>
          <p:nvPr/>
        </p:nvPicPr>
        <p:blipFill>
          <a:blip r:embed="rId3"/>
          <a:stretch>
            <a:fillRect/>
          </a:stretch>
        </p:blipFill>
        <p:spPr>
          <a:xfrm>
            <a:off x="5257800" y="3771900"/>
            <a:ext cx="3810000" cy="2552700"/>
          </a:xfrm>
          <a:prstGeom prst="rect">
            <a:avLst/>
          </a:prstGeom>
        </p:spPr>
      </p:pic>
    </p:spTree>
    <p:extLst>
      <p:ext uri="{BB962C8B-B14F-4D97-AF65-F5344CB8AC3E}">
        <p14:creationId xmlns:p14="http://schemas.microsoft.com/office/powerpoint/2010/main" val="144432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228600"/>
            <a:ext cx="8229600" cy="990600"/>
          </a:xfrm>
        </p:spPr>
        <p:txBody>
          <a:bodyPr>
            <a:normAutofit/>
          </a:bodyPr>
          <a:lstStyle/>
          <a:p>
            <a:r>
              <a:rPr lang="en-US" sz="4800" dirty="0" smtClean="0"/>
              <a:t>U.S. IV</a:t>
            </a:r>
            <a:endParaRPr lang="en-US" sz="4800" dirty="0"/>
          </a:p>
        </p:txBody>
      </p:sp>
      <p:sp>
        <p:nvSpPr>
          <p:cNvPr id="3" name="Content Placeholder 2"/>
          <p:cNvSpPr>
            <a:spLocks noGrp="1"/>
          </p:cNvSpPr>
          <p:nvPr>
            <p:ph idx="1"/>
          </p:nvPr>
        </p:nvSpPr>
        <p:spPr>
          <a:xfrm>
            <a:off x="304800" y="1143000"/>
            <a:ext cx="8534400" cy="1143000"/>
          </a:xfrm>
        </p:spPr>
        <p:txBody>
          <a:bodyPr>
            <a:normAutofit/>
          </a:bodyPr>
          <a:lstStyle/>
          <a:p>
            <a:r>
              <a:rPr lang="en-US" sz="3600" dirty="0">
                <a:solidFill>
                  <a:schemeClr val="tx1">
                    <a:lumMod val="85000"/>
                    <a:lumOff val="15000"/>
                  </a:schemeClr>
                </a:solidFill>
              </a:rPr>
              <a:t>“Endanger </a:t>
            </a:r>
            <a:r>
              <a:rPr lang="en-US" sz="3600" dirty="0" smtClean="0">
                <a:solidFill>
                  <a:schemeClr val="tx1">
                    <a:lumMod val="85000"/>
                    <a:lumOff val="15000"/>
                  </a:schemeClr>
                </a:solidFill>
              </a:rPr>
              <a:t>democratic </a:t>
            </a:r>
            <a:r>
              <a:rPr lang="en-US" sz="3600" dirty="0">
                <a:solidFill>
                  <a:schemeClr val="tx1">
                    <a:lumMod val="85000"/>
                    <a:lumOff val="15000"/>
                  </a:schemeClr>
                </a:solidFill>
              </a:rPr>
              <a:t>processes”</a:t>
            </a:r>
            <a:endParaRPr lang="en-US" sz="3600" dirty="0" smtClean="0">
              <a:solidFill>
                <a:schemeClr val="tx1">
                  <a:lumMod val="85000"/>
                  <a:lumOff val="15000"/>
                </a:schemeClr>
              </a:solidFill>
            </a:endParaRPr>
          </a:p>
          <a:p>
            <a:pPr marL="0" indent="0">
              <a:buNone/>
            </a:pPr>
            <a:endParaRPr lang="en-US" dirty="0" smtClean="0">
              <a:solidFill>
                <a:schemeClr val="tx1">
                  <a:lumMod val="85000"/>
                  <a:lumOff val="15000"/>
                </a:schemeClr>
              </a:solidFill>
            </a:endParaRPr>
          </a:p>
          <a:p>
            <a:endParaRPr lang="en-US" dirty="0"/>
          </a:p>
          <a:p>
            <a:pPr marL="0" indent="0">
              <a:buNone/>
            </a:pPr>
            <a:endParaRPr lang="en-US" dirty="0"/>
          </a:p>
        </p:txBody>
      </p:sp>
      <p:pic>
        <p:nvPicPr>
          <p:cNvPr id="21" name="Content Placeholder 4"/>
          <p:cNvPicPr>
            <a:picLocks noChangeAspect="1"/>
          </p:cNvPicPr>
          <p:nvPr/>
        </p:nvPicPr>
        <p:blipFill>
          <a:blip r:embed="rId3"/>
          <a:srcRect l="2063" r="2063"/>
          <a:stretch>
            <a:fillRect/>
          </a:stretch>
        </p:blipFill>
        <p:spPr>
          <a:xfrm>
            <a:off x="6400800" y="438195"/>
            <a:ext cx="1142999" cy="628605"/>
          </a:xfrm>
          <a:prstGeom prst="rect">
            <a:avLst/>
          </a:prstGeom>
        </p:spPr>
      </p:pic>
      <p:sp>
        <p:nvSpPr>
          <p:cNvPr id="7" name="Content Placeholder 2"/>
          <p:cNvSpPr txBox="1">
            <a:spLocks/>
          </p:cNvSpPr>
          <p:nvPr/>
        </p:nvSpPr>
        <p:spPr>
          <a:xfrm>
            <a:off x="533400" y="1905000"/>
            <a:ext cx="81534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2000" dirty="0" smtClean="0">
                <a:solidFill>
                  <a:schemeClr val="tx1">
                    <a:lumMod val="85000"/>
                    <a:lumOff val="15000"/>
                  </a:schemeClr>
                </a:solidFill>
              </a:rPr>
              <a:t>GEO Group, 2010 Annual Report “Risk Factors”:</a:t>
            </a:r>
          </a:p>
          <a:p>
            <a:r>
              <a:rPr lang="en-US" sz="2000" dirty="0" smtClean="0">
                <a:solidFill>
                  <a:schemeClr val="tx1">
                    <a:lumMod val="85000"/>
                    <a:lumOff val="15000"/>
                  </a:schemeClr>
                </a:solidFill>
              </a:rPr>
              <a:t>“the demand for our services could be adversely affected by the relaxation of criminal or immigration enforcement efforts, sentencing or deportation practices, … [f]or example, any changes with respect to the decriminalization of drugs</a:t>
            </a:r>
            <a:r>
              <a:rPr lang="en-US" sz="2200" dirty="0" smtClean="0">
                <a:solidFill>
                  <a:schemeClr val="tx1">
                    <a:lumMod val="85000"/>
                    <a:lumOff val="15000"/>
                  </a:schemeClr>
                </a:solidFill>
              </a:rPr>
              <a:t>.”</a:t>
            </a:r>
            <a:endParaRPr lang="en-US" sz="2200" dirty="0">
              <a:solidFill>
                <a:schemeClr val="tx1">
                  <a:lumMod val="85000"/>
                  <a:lumOff val="15000"/>
                </a:schemeClr>
              </a:solidFill>
            </a:endParaRPr>
          </a:p>
        </p:txBody>
      </p:sp>
      <p:pic>
        <p:nvPicPr>
          <p:cNvPr id="9" name="Picture 8"/>
          <p:cNvPicPr>
            <a:picLocks noChangeAspect="1"/>
          </p:cNvPicPr>
          <p:nvPr/>
        </p:nvPicPr>
        <p:blipFill>
          <a:blip r:embed="rId4"/>
          <a:stretch>
            <a:fillRect/>
          </a:stretch>
        </p:blipFill>
        <p:spPr>
          <a:xfrm>
            <a:off x="152400" y="3807791"/>
            <a:ext cx="5562600" cy="2821609"/>
          </a:xfrm>
          <a:prstGeom prst="rect">
            <a:avLst/>
          </a:prstGeom>
          <a:ln w="12700">
            <a:solidFill>
              <a:schemeClr val="tx2"/>
            </a:solidFill>
          </a:ln>
        </p:spPr>
      </p:pic>
      <p:pic>
        <p:nvPicPr>
          <p:cNvPr id="8" name="Picture 7"/>
          <p:cNvPicPr>
            <a:picLocks noChangeAspect="1"/>
          </p:cNvPicPr>
          <p:nvPr/>
        </p:nvPicPr>
        <p:blipFill>
          <a:blip r:embed="rId5"/>
          <a:stretch>
            <a:fillRect/>
          </a:stretch>
        </p:blipFill>
        <p:spPr>
          <a:xfrm>
            <a:off x="4724400" y="5562992"/>
            <a:ext cx="4363168" cy="1066408"/>
          </a:xfrm>
          <a:prstGeom prst="rect">
            <a:avLst/>
          </a:prstGeom>
          <a:ln w="12700">
            <a:solidFill>
              <a:schemeClr val="tx1"/>
            </a:solidFill>
          </a:ln>
        </p:spPr>
      </p:pic>
      <p:sp>
        <p:nvSpPr>
          <p:cNvPr id="2" name="TextBox 1"/>
          <p:cNvSpPr txBox="1"/>
          <p:nvPr/>
        </p:nvSpPr>
        <p:spPr>
          <a:xfrm>
            <a:off x="6193536" y="3807791"/>
            <a:ext cx="2590800" cy="1292662"/>
          </a:xfrm>
          <a:prstGeom prst="rect">
            <a:avLst/>
          </a:prstGeom>
          <a:solidFill>
            <a:schemeClr val="bg2"/>
          </a:solidFill>
        </p:spPr>
        <p:txBody>
          <a:bodyPr wrap="square" rtlCol="0">
            <a:spAutoFit/>
          </a:bodyPr>
          <a:lstStyle/>
          <a:p>
            <a:r>
              <a:rPr lang="en-US" sz="1300" dirty="0" smtClean="0"/>
              <a:t>See, </a:t>
            </a:r>
            <a:r>
              <a:rPr lang="en-US" sz="1300" i="1" dirty="0" smtClean="0">
                <a:hlinkClick r:id="rId6"/>
              </a:rPr>
              <a:t>Buying Access: How </a:t>
            </a:r>
            <a:r>
              <a:rPr lang="en-US" sz="1300" i="1" dirty="0">
                <a:hlinkClick r:id="rId6"/>
              </a:rPr>
              <a:t>Corporations Influence Decision Makers at Corrections Conferences, Trainings, and Meetings</a:t>
            </a:r>
            <a:r>
              <a:rPr lang="en-US" sz="1300" i="1" dirty="0"/>
              <a:t> </a:t>
            </a:r>
            <a:r>
              <a:rPr lang="en-US" sz="1300" dirty="0" smtClean="0"/>
              <a:t>(In the Public Interest ([2015])</a:t>
            </a:r>
            <a:endParaRPr lang="en-US" sz="1300" dirty="0"/>
          </a:p>
        </p:txBody>
      </p:sp>
    </p:spTree>
    <p:extLst>
      <p:ext uri="{BB962C8B-B14F-4D97-AF65-F5344CB8AC3E}">
        <p14:creationId xmlns:p14="http://schemas.microsoft.com/office/powerpoint/2010/main" val="1694497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5800" y="381000"/>
            <a:ext cx="7848600" cy="990600"/>
          </a:xfrm>
        </p:spPr>
        <p:txBody>
          <a:bodyPr>
            <a:normAutofit/>
          </a:bodyPr>
          <a:lstStyle/>
          <a:p>
            <a:r>
              <a:rPr lang="en-US" sz="4800" dirty="0" smtClean="0"/>
              <a:t>Japan</a:t>
            </a:r>
            <a:endParaRPr lang="en-US" sz="4800" dirty="0"/>
          </a:p>
        </p:txBody>
      </p:sp>
      <p:sp>
        <p:nvSpPr>
          <p:cNvPr id="3" name="Content Placeholder 2"/>
          <p:cNvSpPr>
            <a:spLocks noGrp="1"/>
          </p:cNvSpPr>
          <p:nvPr>
            <p:ph idx="1"/>
          </p:nvPr>
        </p:nvSpPr>
        <p:spPr>
          <a:xfrm>
            <a:off x="6248400" y="3048000"/>
            <a:ext cx="2514600" cy="3352800"/>
          </a:xfrm>
        </p:spPr>
        <p:txBody>
          <a:bodyPr>
            <a:normAutofit lnSpcReduction="10000"/>
          </a:bodyPr>
          <a:lstStyle/>
          <a:p>
            <a:r>
              <a:rPr lang="en-US" dirty="0" smtClean="0">
                <a:solidFill>
                  <a:schemeClr val="tx1">
                    <a:lumMod val="75000"/>
                    <a:lumOff val="25000"/>
                  </a:schemeClr>
                </a:solidFill>
              </a:rPr>
              <a:t>Public private partnerships for “offender rehabilitation facilities” – not prisons</a:t>
            </a:r>
          </a:p>
          <a:p>
            <a:r>
              <a:rPr lang="en-US" dirty="0" smtClean="0">
                <a:solidFill>
                  <a:schemeClr val="tx1">
                    <a:lumMod val="75000"/>
                    <a:lumOff val="25000"/>
                  </a:schemeClr>
                </a:solidFill>
              </a:rPr>
              <a:t>50 localities wanted one, built 4</a:t>
            </a:r>
          </a:p>
          <a:p>
            <a:endParaRPr lang="en-US" dirty="0"/>
          </a:p>
        </p:txBody>
      </p:sp>
      <p:sp>
        <p:nvSpPr>
          <p:cNvPr id="8" name="TextBox 7"/>
          <p:cNvSpPr txBox="1"/>
          <p:nvPr/>
        </p:nvSpPr>
        <p:spPr>
          <a:xfrm>
            <a:off x="457200" y="1600200"/>
            <a:ext cx="8305800" cy="1077218"/>
          </a:xfrm>
          <a:prstGeom prst="rect">
            <a:avLst/>
          </a:prstGeom>
          <a:noFill/>
        </p:spPr>
        <p:txBody>
          <a:bodyPr wrap="square" rtlCol="0">
            <a:spAutoFit/>
          </a:bodyPr>
          <a:lstStyle/>
          <a:p>
            <a:pPr algn="ctr"/>
            <a:r>
              <a:rPr lang="en-US" sz="3200" dirty="0"/>
              <a:t>1999 Act on Promotion of </a:t>
            </a:r>
            <a:r>
              <a:rPr lang="en-US" sz="3200" dirty="0" smtClean="0"/>
              <a:t>Private </a:t>
            </a:r>
            <a:r>
              <a:rPr lang="en-US" sz="3200" dirty="0"/>
              <a:t>Finance Initiative (PFI)</a:t>
            </a:r>
          </a:p>
        </p:txBody>
      </p:sp>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09600"/>
            <a:ext cx="1034395" cy="689166"/>
          </a:xfrm>
          <a:prstGeom prst="rect">
            <a:avLst/>
          </a:prstGeom>
        </p:spPr>
      </p:pic>
      <p:pic>
        <p:nvPicPr>
          <p:cNvPr id="2" name="Picture 1" descr="pfi-la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3046556"/>
            <a:ext cx="5867400" cy="3201844"/>
          </a:xfrm>
          <a:prstGeom prst="rect">
            <a:avLst/>
          </a:prstGeom>
        </p:spPr>
      </p:pic>
    </p:spTree>
    <p:extLst>
      <p:ext uri="{BB962C8B-B14F-4D97-AF65-F5344CB8AC3E}">
        <p14:creationId xmlns:p14="http://schemas.microsoft.com/office/powerpoint/2010/main" val="569195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533400"/>
          </a:xfrm>
        </p:spPr>
        <p:txBody>
          <a:bodyPr/>
          <a:lstStyle/>
          <a:p>
            <a:r>
              <a:rPr lang="en-US" sz="2400" dirty="0" smtClean="0">
                <a:solidFill>
                  <a:schemeClr val="tx1">
                    <a:lumMod val="85000"/>
                    <a:lumOff val="15000"/>
                  </a:schemeClr>
                </a:solidFill>
                <a:latin typeface="+mj-lt"/>
              </a:rPr>
              <a:t>3 “pillars” of PFI Shimane Asahi Rehabilitation Center</a:t>
            </a:r>
            <a:endParaRPr lang="en-US" sz="2400" dirty="0">
              <a:solidFill>
                <a:schemeClr val="tx1">
                  <a:lumMod val="85000"/>
                  <a:lumOff val="15000"/>
                </a:schemeClr>
              </a:solidFill>
              <a:latin typeface="+mj-lt"/>
            </a:endParaRPr>
          </a:p>
        </p:txBody>
      </p:sp>
      <p:sp>
        <p:nvSpPr>
          <p:cNvPr id="3" name="Content Placeholder 2"/>
          <p:cNvSpPr>
            <a:spLocks noGrp="1"/>
          </p:cNvSpPr>
          <p:nvPr>
            <p:ph idx="1"/>
          </p:nvPr>
        </p:nvSpPr>
        <p:spPr>
          <a:xfrm>
            <a:off x="457200" y="2133601"/>
            <a:ext cx="6477000" cy="3886199"/>
          </a:xfrm>
        </p:spPr>
        <p:txBody>
          <a:bodyPr/>
          <a:lstStyle/>
          <a:p>
            <a:r>
              <a:rPr lang="en-US" sz="2800" dirty="0" smtClean="0">
                <a:solidFill>
                  <a:schemeClr val="tx1">
                    <a:lumMod val="75000"/>
                    <a:lumOff val="25000"/>
                  </a:schemeClr>
                </a:solidFill>
              </a:rPr>
              <a:t>Public-private partnership</a:t>
            </a:r>
          </a:p>
          <a:p>
            <a:pPr lvl="1"/>
            <a:r>
              <a:rPr lang="en-US" sz="2000" dirty="0" smtClean="0">
                <a:solidFill>
                  <a:schemeClr val="tx1">
                    <a:lumMod val="65000"/>
                    <a:lumOff val="35000"/>
                  </a:schemeClr>
                </a:solidFill>
              </a:rPr>
              <a:t>Technology and innovation</a:t>
            </a:r>
          </a:p>
          <a:p>
            <a:r>
              <a:rPr lang="en-US" sz="2800" dirty="0" smtClean="0">
                <a:solidFill>
                  <a:schemeClr val="tx1">
                    <a:lumMod val="75000"/>
                    <a:lumOff val="25000"/>
                  </a:schemeClr>
                </a:solidFill>
              </a:rPr>
              <a:t>Education, vocational training and rehabilitative programs</a:t>
            </a:r>
          </a:p>
          <a:p>
            <a:pPr lvl="1"/>
            <a:r>
              <a:rPr lang="en-US" sz="2000" dirty="0" smtClean="0">
                <a:solidFill>
                  <a:schemeClr val="tx1">
                    <a:lumMod val="65000"/>
                    <a:lumOff val="35000"/>
                  </a:schemeClr>
                </a:solidFill>
              </a:rPr>
              <a:t>Special programs, training and therapeutic gardens for emotionally disturbed inmates</a:t>
            </a:r>
          </a:p>
          <a:p>
            <a:r>
              <a:rPr lang="en-US" sz="2800" dirty="0" smtClean="0">
                <a:solidFill>
                  <a:schemeClr val="tx1">
                    <a:lumMod val="75000"/>
                    <a:lumOff val="25000"/>
                  </a:schemeClr>
                </a:solidFill>
              </a:rPr>
              <a:t>Partnership with community</a:t>
            </a:r>
          </a:p>
          <a:p>
            <a:pPr lvl="1"/>
            <a:r>
              <a:rPr lang="en-US" sz="2000" dirty="0" smtClean="0">
                <a:solidFill>
                  <a:schemeClr val="tx1">
                    <a:lumMod val="65000"/>
                    <a:lumOff val="35000"/>
                  </a:schemeClr>
                </a:solidFill>
              </a:rPr>
              <a:t>“Co-building” – Center for Regional Engagement</a:t>
            </a:r>
            <a:endParaRPr lang="en-US" sz="2000" dirty="0">
              <a:solidFill>
                <a:schemeClr val="tx1">
                  <a:lumMod val="65000"/>
                  <a:lumOff val="35000"/>
                </a:schemeClr>
              </a:solidFill>
            </a:endParaRPr>
          </a:p>
        </p:txBody>
      </p:sp>
      <p:sp>
        <p:nvSpPr>
          <p:cNvPr id="4" name="TextBox 3"/>
          <p:cNvSpPr txBox="1"/>
          <p:nvPr/>
        </p:nvSpPr>
        <p:spPr>
          <a:xfrm>
            <a:off x="381000" y="6134725"/>
            <a:ext cx="8458200" cy="723275"/>
          </a:xfrm>
          <a:prstGeom prst="rect">
            <a:avLst/>
          </a:prstGeom>
          <a:noFill/>
        </p:spPr>
        <p:txBody>
          <a:bodyPr wrap="square" rtlCol="0">
            <a:spAutoFit/>
          </a:bodyPr>
          <a:lstStyle/>
          <a:p>
            <a:r>
              <a:rPr lang="en-US" sz="2000" b="1" dirty="0" smtClean="0">
                <a:solidFill>
                  <a:schemeClr val="tx2"/>
                </a:solidFill>
              </a:rPr>
              <a:t>“aims </a:t>
            </a:r>
            <a:r>
              <a:rPr lang="en-US" sz="2000" b="1" dirty="0">
                <a:solidFill>
                  <a:schemeClr val="tx2"/>
                </a:solidFill>
              </a:rPr>
              <a:t>to create prisons that the public can understand and </a:t>
            </a:r>
            <a:r>
              <a:rPr lang="en-US" sz="2000" b="1" dirty="0" smtClean="0">
                <a:solidFill>
                  <a:schemeClr val="tx2"/>
                </a:solidFill>
              </a:rPr>
              <a:t>support”</a:t>
            </a:r>
          </a:p>
          <a:p>
            <a:endParaRPr lang="en-US" sz="900" b="1" dirty="0" smtClean="0">
              <a:solidFill>
                <a:schemeClr val="tx1">
                  <a:lumMod val="65000"/>
                  <a:lumOff val="35000"/>
                </a:schemeClr>
              </a:solidFill>
            </a:endParaRPr>
          </a:p>
          <a:p>
            <a:pPr algn="ctr"/>
            <a:r>
              <a:rPr lang="en-US" sz="1200" b="1" dirty="0" smtClean="0">
                <a:solidFill>
                  <a:schemeClr val="tx1">
                    <a:lumMod val="50000"/>
                    <a:lumOff val="50000"/>
                  </a:schemeClr>
                </a:solidFill>
              </a:rPr>
              <a:t>Shimane </a:t>
            </a:r>
            <a:r>
              <a:rPr lang="en-US" sz="1200" b="1" dirty="0">
                <a:solidFill>
                  <a:schemeClr val="tx1">
                    <a:lumMod val="50000"/>
                    <a:lumOff val="50000"/>
                  </a:schemeClr>
                </a:solidFill>
              </a:rPr>
              <a:t>Asahi website, </a:t>
            </a:r>
            <a:r>
              <a:rPr lang="en-US" sz="1200" b="1" dirty="0">
                <a:solidFill>
                  <a:schemeClr val="tx1">
                    <a:lumMod val="50000"/>
                    <a:lumOff val="50000"/>
                  </a:schemeClr>
                </a:solidFill>
                <a:hlinkClick r:id="rId3"/>
              </a:rPr>
              <a:t>http://</a:t>
            </a:r>
            <a:r>
              <a:rPr lang="en-US" sz="1200" b="1" dirty="0" smtClean="0">
                <a:solidFill>
                  <a:schemeClr val="tx1">
                    <a:lumMod val="50000"/>
                    <a:lumOff val="50000"/>
                  </a:schemeClr>
                </a:solidFill>
                <a:hlinkClick r:id="rId3"/>
              </a:rPr>
              <a:t>www.shimaneasahi-rpc.go.jp/english/first/index.html</a:t>
            </a:r>
            <a:r>
              <a:rPr lang="en-US" sz="1200" b="1" dirty="0" smtClean="0">
                <a:solidFill>
                  <a:schemeClr val="tx1">
                    <a:lumMod val="50000"/>
                    <a:lumOff val="50000"/>
                  </a:schemeClr>
                </a:solidFill>
              </a:rPr>
              <a:t> </a:t>
            </a:r>
            <a:endParaRPr lang="en-US" sz="1200" b="1" dirty="0">
              <a:solidFill>
                <a:schemeClr val="tx1">
                  <a:lumMod val="50000"/>
                  <a:lumOff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2360308"/>
            <a:ext cx="1287780" cy="17544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4632591"/>
            <a:ext cx="2362200" cy="1539609"/>
          </a:xfrm>
          <a:prstGeom prst="rect">
            <a:avLst/>
          </a:prstGeom>
        </p:spPr>
      </p:pic>
      <p:sp>
        <p:nvSpPr>
          <p:cNvPr id="7" name="Title 1"/>
          <p:cNvSpPr txBox="1">
            <a:spLocks/>
          </p:cNvSpPr>
          <p:nvPr/>
        </p:nvSpPr>
        <p:spPr>
          <a:xfrm>
            <a:off x="685800" y="228600"/>
            <a:ext cx="78486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4800" dirty="0" smtClean="0"/>
              <a:t>Japan II</a:t>
            </a:r>
            <a:endParaRPr lang="en-US" sz="4800" dirty="0"/>
          </a:p>
        </p:txBody>
      </p:sp>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457200"/>
            <a:ext cx="1034395" cy="689166"/>
          </a:xfrm>
          <a:prstGeom prst="rect">
            <a:avLst/>
          </a:prstGeom>
        </p:spPr>
      </p:pic>
    </p:spTree>
    <p:extLst>
      <p:ext uri="{BB962C8B-B14F-4D97-AF65-F5344CB8AC3E}">
        <p14:creationId xmlns:p14="http://schemas.microsoft.com/office/powerpoint/2010/main" val="2930370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848600" cy="990600"/>
          </a:xfrm>
        </p:spPr>
        <p:txBody>
          <a:bodyPr>
            <a:normAutofit/>
          </a:bodyPr>
          <a:lstStyle/>
          <a:p>
            <a:r>
              <a:rPr lang="en-US" sz="4800" dirty="0" smtClean="0"/>
              <a:t>Japan III</a:t>
            </a:r>
            <a:endParaRPr lang="en-US" sz="48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81000"/>
            <a:ext cx="1034395" cy="689166"/>
          </a:xfrm>
          <a:prstGeom prst="rect">
            <a:avLst/>
          </a:prstGeom>
        </p:spPr>
      </p:pic>
      <p:sp>
        <p:nvSpPr>
          <p:cNvPr id="7" name="TextBox 6"/>
          <p:cNvSpPr txBox="1"/>
          <p:nvPr/>
        </p:nvSpPr>
        <p:spPr>
          <a:xfrm>
            <a:off x="685800" y="1752600"/>
            <a:ext cx="3352800" cy="3600986"/>
          </a:xfrm>
          <a:prstGeom prst="rect">
            <a:avLst/>
          </a:prstGeom>
          <a:noFill/>
        </p:spPr>
        <p:txBody>
          <a:bodyPr wrap="square" rtlCol="0">
            <a:spAutoFit/>
          </a:bodyPr>
          <a:lstStyle/>
          <a:p>
            <a:r>
              <a:rPr lang="en-US" sz="2400" dirty="0" smtClean="0">
                <a:solidFill>
                  <a:schemeClr val="tx1">
                    <a:lumMod val="85000"/>
                    <a:lumOff val="15000"/>
                  </a:schemeClr>
                </a:solidFill>
              </a:rPr>
              <a:t>All </a:t>
            </a:r>
            <a:r>
              <a:rPr lang="en-US" sz="2400" dirty="0">
                <a:solidFill>
                  <a:schemeClr val="tx1">
                    <a:lumMod val="85000"/>
                    <a:lumOff val="15000"/>
                  </a:schemeClr>
                </a:solidFill>
              </a:rPr>
              <a:t>of the inmates at PFI prisons </a:t>
            </a:r>
            <a:r>
              <a:rPr lang="en-US" sz="2400" dirty="0" smtClean="0">
                <a:solidFill>
                  <a:schemeClr val="tx1">
                    <a:lumMod val="85000"/>
                    <a:lumOff val="15000"/>
                  </a:schemeClr>
                </a:solidFill>
              </a:rPr>
              <a:t>receive some </a:t>
            </a:r>
            <a:r>
              <a:rPr lang="en-US" sz="2400" dirty="0">
                <a:solidFill>
                  <a:schemeClr val="tx1">
                    <a:lumMod val="85000"/>
                    <a:lumOff val="15000"/>
                  </a:schemeClr>
                </a:solidFill>
              </a:rPr>
              <a:t>kind of vocational training, </a:t>
            </a:r>
            <a:r>
              <a:rPr lang="en-US" sz="2400" dirty="0" smtClean="0">
                <a:solidFill>
                  <a:schemeClr val="tx1">
                    <a:lumMod val="85000"/>
                    <a:lumOff val="15000"/>
                  </a:schemeClr>
                </a:solidFill>
              </a:rPr>
              <a:t>compared to only </a:t>
            </a:r>
            <a:r>
              <a:rPr lang="en-US" sz="2400" dirty="0">
                <a:solidFill>
                  <a:schemeClr val="tx1">
                    <a:lumMod val="85000"/>
                    <a:lumOff val="15000"/>
                  </a:schemeClr>
                </a:solidFill>
              </a:rPr>
              <a:t>7.3 % of inmates of other </a:t>
            </a:r>
            <a:r>
              <a:rPr lang="en-US" sz="2400" dirty="0" smtClean="0">
                <a:solidFill>
                  <a:schemeClr val="tx1">
                    <a:lumMod val="85000"/>
                    <a:lumOff val="15000"/>
                  </a:schemeClr>
                </a:solidFill>
              </a:rPr>
              <a:t>prisons</a:t>
            </a:r>
            <a:endParaRPr lang="en-US" sz="2400" dirty="0">
              <a:solidFill>
                <a:schemeClr val="tx1">
                  <a:lumMod val="85000"/>
                  <a:lumOff val="15000"/>
                </a:schemeClr>
              </a:solidFill>
            </a:endParaRPr>
          </a:p>
          <a:p>
            <a:endParaRPr lang="en-US" sz="1200" dirty="0" smtClean="0">
              <a:solidFill>
                <a:schemeClr val="tx1">
                  <a:lumMod val="65000"/>
                  <a:lumOff val="35000"/>
                </a:schemeClr>
              </a:solidFill>
            </a:endParaRPr>
          </a:p>
          <a:p>
            <a:r>
              <a:rPr lang="en-US" sz="1200" dirty="0" smtClean="0">
                <a:solidFill>
                  <a:schemeClr val="tx1">
                    <a:lumMod val="65000"/>
                    <a:lumOff val="35000"/>
                  </a:schemeClr>
                </a:solidFill>
              </a:rPr>
              <a:t>Paul Leighton. 2014. “A model prison for the next 50 years”: The high-tech, public-private Shimane Asahi Rehabilitation Center. </a:t>
            </a:r>
            <a:r>
              <a:rPr lang="en-US" sz="1200" i="1" dirty="0" smtClean="0">
                <a:solidFill>
                  <a:schemeClr val="tx1">
                    <a:lumMod val="65000"/>
                    <a:lumOff val="35000"/>
                  </a:schemeClr>
                </a:solidFill>
                <a:hlinkClick r:id="rId4"/>
              </a:rPr>
              <a:t>Justice Policy Journal</a:t>
            </a:r>
            <a:r>
              <a:rPr lang="en-US" sz="1200" dirty="0" smtClean="0">
                <a:solidFill>
                  <a:schemeClr val="tx1">
                    <a:lumMod val="65000"/>
                    <a:lumOff val="35000"/>
                  </a:schemeClr>
                </a:solidFill>
                <a:hlinkClick r:id="rId4"/>
              </a:rPr>
              <a:t>, 11(1)</a:t>
            </a:r>
            <a:r>
              <a:rPr lang="en-US" sz="1200" dirty="0" smtClean="0">
                <a:solidFill>
                  <a:schemeClr val="tx1">
                    <a:lumMod val="65000"/>
                    <a:lumOff val="35000"/>
                  </a:schemeClr>
                </a:solidFill>
              </a:rPr>
              <a:t>.</a:t>
            </a:r>
            <a:endParaRPr lang="en-US" sz="1200" dirty="0">
              <a:solidFill>
                <a:schemeClr val="tx1">
                  <a:lumMod val="65000"/>
                  <a:lumOff val="35000"/>
                </a:schemeClr>
              </a:solidFill>
            </a:endParaRPr>
          </a:p>
        </p:txBody>
      </p:sp>
      <p:sp>
        <p:nvSpPr>
          <p:cNvPr id="8" name="TextBox 7"/>
          <p:cNvSpPr txBox="1"/>
          <p:nvPr/>
        </p:nvSpPr>
        <p:spPr>
          <a:xfrm>
            <a:off x="152400" y="5939135"/>
            <a:ext cx="4724400" cy="461665"/>
          </a:xfrm>
          <a:prstGeom prst="rect">
            <a:avLst/>
          </a:prstGeom>
          <a:noFill/>
        </p:spPr>
        <p:txBody>
          <a:bodyPr wrap="square" rtlCol="0">
            <a:spAutoFit/>
          </a:bodyPr>
          <a:lstStyle/>
          <a:p>
            <a:r>
              <a:rPr lang="en-US" sz="1200" dirty="0" smtClean="0">
                <a:solidFill>
                  <a:schemeClr val="tx1">
                    <a:lumMod val="65000"/>
                    <a:lumOff val="35000"/>
                  </a:schemeClr>
                </a:solidFill>
              </a:rPr>
              <a:t>From Shimane </a:t>
            </a:r>
            <a:r>
              <a:rPr lang="en-US" sz="1200" dirty="0">
                <a:solidFill>
                  <a:schemeClr val="tx1">
                    <a:lumMod val="65000"/>
                    <a:lumOff val="35000"/>
                  </a:schemeClr>
                </a:solidFill>
              </a:rPr>
              <a:t>Asahi website, </a:t>
            </a:r>
            <a:endParaRPr lang="en-US" sz="1200" dirty="0" smtClean="0">
              <a:solidFill>
                <a:schemeClr val="tx1">
                  <a:lumMod val="65000"/>
                  <a:lumOff val="35000"/>
                </a:schemeClr>
              </a:solidFill>
            </a:endParaRPr>
          </a:p>
          <a:p>
            <a:r>
              <a:rPr lang="en-US" sz="1200" dirty="0" smtClean="0">
                <a:solidFill>
                  <a:schemeClr val="tx1">
                    <a:lumMod val="65000"/>
                    <a:lumOff val="35000"/>
                  </a:schemeClr>
                </a:solidFill>
              </a:rPr>
              <a:t>http</a:t>
            </a:r>
            <a:r>
              <a:rPr lang="en-US" sz="1200" dirty="0">
                <a:solidFill>
                  <a:schemeClr val="tx1">
                    <a:lumMod val="65000"/>
                    <a:lumOff val="35000"/>
                  </a:schemeClr>
                </a:solidFill>
              </a:rPr>
              <a:t>://www.shimaneasahi-rpc.go.jp/english/torikumi/index.html</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427148"/>
            <a:ext cx="4181878" cy="5315285"/>
          </a:xfrm>
          <a:prstGeom prst="rect">
            <a:avLst/>
          </a:prstGeom>
        </p:spPr>
      </p:pic>
    </p:spTree>
    <p:extLst>
      <p:ext uri="{BB962C8B-B14F-4D97-AF65-F5344CB8AC3E}">
        <p14:creationId xmlns:p14="http://schemas.microsoft.com/office/powerpoint/2010/main" val="2669482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288" y="2133600"/>
            <a:ext cx="2438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0200" y="1556266"/>
            <a:ext cx="896112" cy="461665"/>
          </a:xfrm>
          <a:prstGeom prst="rect">
            <a:avLst/>
          </a:prstGeom>
          <a:noFill/>
        </p:spPr>
        <p:txBody>
          <a:bodyPr wrap="square" rtlCol="0">
            <a:spAutoFit/>
          </a:bodyPr>
          <a:lstStyle/>
          <a:p>
            <a:pPr algn="ctr"/>
            <a:r>
              <a:rPr lang="en-US" sz="2400" dirty="0" smtClean="0"/>
              <a:t>U.S.</a:t>
            </a:r>
            <a:endParaRPr lang="en-US" sz="2400" dirty="0"/>
          </a:p>
        </p:txBody>
      </p:sp>
      <p:sp>
        <p:nvSpPr>
          <p:cNvPr id="6" name="TextBox 5"/>
          <p:cNvSpPr txBox="1"/>
          <p:nvPr/>
        </p:nvSpPr>
        <p:spPr>
          <a:xfrm>
            <a:off x="990600" y="2436167"/>
            <a:ext cx="2057400" cy="461665"/>
          </a:xfrm>
          <a:prstGeom prst="rect">
            <a:avLst/>
          </a:prstGeom>
          <a:noFill/>
        </p:spPr>
        <p:txBody>
          <a:bodyPr wrap="square" rtlCol="0">
            <a:spAutoFit/>
          </a:bodyPr>
          <a:lstStyle/>
          <a:p>
            <a:r>
              <a:rPr lang="en-US" sz="2400" b="1" dirty="0" smtClean="0">
                <a:solidFill>
                  <a:schemeClr val="bg1"/>
                </a:solidFill>
              </a:rPr>
              <a:t>Government</a:t>
            </a:r>
            <a:endParaRPr lang="en-US" sz="2400" b="1" dirty="0">
              <a:solidFill>
                <a:schemeClr val="bg1"/>
              </a:solidFill>
            </a:endParaRPr>
          </a:p>
        </p:txBody>
      </p:sp>
      <p:sp>
        <p:nvSpPr>
          <p:cNvPr id="7" name="Down Arrow 6"/>
          <p:cNvSpPr/>
          <p:nvPr/>
        </p:nvSpPr>
        <p:spPr>
          <a:xfrm>
            <a:off x="1886712" y="32766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9056" y="3657600"/>
            <a:ext cx="24384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6968" y="3733800"/>
            <a:ext cx="2389632" cy="1200329"/>
          </a:xfrm>
          <a:prstGeom prst="rect">
            <a:avLst/>
          </a:prstGeom>
          <a:noFill/>
        </p:spPr>
        <p:txBody>
          <a:bodyPr wrap="square" rtlCol="0">
            <a:spAutoFit/>
          </a:bodyPr>
          <a:lstStyle/>
          <a:p>
            <a:pPr algn="ctr"/>
            <a:r>
              <a:rPr lang="en-US" sz="2400" b="1" dirty="0" smtClean="0"/>
              <a:t>Private </a:t>
            </a:r>
          </a:p>
          <a:p>
            <a:pPr algn="ctr"/>
            <a:r>
              <a:rPr lang="en-US" sz="2400" b="1" dirty="0" smtClean="0"/>
              <a:t>Sector Company</a:t>
            </a:r>
            <a:endParaRPr lang="en-US" sz="2400" b="1" dirty="0"/>
          </a:p>
        </p:txBody>
      </p:sp>
      <p:sp>
        <p:nvSpPr>
          <p:cNvPr id="10" name="Isosceles Triangle 9"/>
          <p:cNvSpPr/>
          <p:nvPr/>
        </p:nvSpPr>
        <p:spPr>
          <a:xfrm>
            <a:off x="723900" y="4876800"/>
            <a:ext cx="2648712" cy="1752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62456" y="5407152"/>
            <a:ext cx="1371600" cy="1200329"/>
          </a:xfrm>
          <a:prstGeom prst="rect">
            <a:avLst/>
          </a:prstGeom>
          <a:noFill/>
        </p:spPr>
        <p:txBody>
          <a:bodyPr wrap="square" rtlCol="0">
            <a:spAutoFit/>
          </a:bodyPr>
          <a:lstStyle/>
          <a:p>
            <a:pPr algn="ctr"/>
            <a:r>
              <a:rPr lang="en-US" sz="2400" b="1" dirty="0" smtClean="0"/>
              <a:t>Warden </a:t>
            </a:r>
          </a:p>
          <a:p>
            <a:pPr algn="ctr"/>
            <a:r>
              <a:rPr lang="en-US" sz="2400" b="1" dirty="0" smtClean="0"/>
              <a:t>&amp;</a:t>
            </a:r>
          </a:p>
          <a:p>
            <a:pPr algn="ctr"/>
            <a:r>
              <a:rPr lang="en-US" sz="2400" b="1" dirty="0" smtClean="0"/>
              <a:t>Staff</a:t>
            </a:r>
            <a:endParaRPr lang="en-US" sz="2400" b="1" dirty="0"/>
          </a:p>
        </p:txBody>
      </p:sp>
      <p:sp>
        <p:nvSpPr>
          <p:cNvPr id="12" name="TextBox 11"/>
          <p:cNvSpPr txBox="1"/>
          <p:nvPr/>
        </p:nvSpPr>
        <p:spPr>
          <a:xfrm>
            <a:off x="6400800" y="1219200"/>
            <a:ext cx="1066800" cy="461665"/>
          </a:xfrm>
          <a:prstGeom prst="rect">
            <a:avLst/>
          </a:prstGeom>
          <a:noFill/>
        </p:spPr>
        <p:txBody>
          <a:bodyPr wrap="square" rtlCol="0">
            <a:spAutoFit/>
          </a:bodyPr>
          <a:lstStyle/>
          <a:p>
            <a:r>
              <a:rPr lang="en-US" sz="2400" dirty="0" smtClean="0"/>
              <a:t>Japan</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4685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867400" y="1981200"/>
            <a:ext cx="2057400" cy="461665"/>
          </a:xfrm>
          <a:prstGeom prst="rect">
            <a:avLst/>
          </a:prstGeom>
          <a:noFill/>
        </p:spPr>
        <p:txBody>
          <a:bodyPr wrap="square" rtlCol="0">
            <a:spAutoFit/>
          </a:bodyPr>
          <a:lstStyle/>
          <a:p>
            <a:r>
              <a:rPr lang="en-US" sz="2400" b="1" dirty="0" smtClean="0">
                <a:solidFill>
                  <a:schemeClr val="bg1"/>
                </a:solidFill>
              </a:rPr>
              <a:t>Government</a:t>
            </a:r>
            <a:endParaRPr lang="en-US" sz="2400" b="1" dirty="0">
              <a:solidFill>
                <a:schemeClr val="bg1"/>
              </a:solidFill>
            </a:endParaRPr>
          </a:p>
        </p:txBody>
      </p:sp>
      <p:sp>
        <p:nvSpPr>
          <p:cNvPr id="15" name="Down Arrow 14"/>
          <p:cNvSpPr/>
          <p:nvPr/>
        </p:nvSpPr>
        <p:spPr>
          <a:xfrm>
            <a:off x="6705600" y="2819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1600" y="5181599"/>
            <a:ext cx="3429000" cy="142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81600" y="3276600"/>
            <a:ext cx="3429000" cy="1303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57800" y="3418582"/>
            <a:ext cx="3314700" cy="1077218"/>
          </a:xfrm>
          <a:prstGeom prst="rect">
            <a:avLst/>
          </a:prstGeom>
          <a:noFill/>
        </p:spPr>
        <p:txBody>
          <a:bodyPr wrap="square" rtlCol="0">
            <a:spAutoFit/>
          </a:bodyPr>
          <a:lstStyle/>
          <a:p>
            <a:pPr algn="ctr"/>
            <a:r>
              <a:rPr lang="en-US" sz="2400" b="1" dirty="0" smtClean="0">
                <a:solidFill>
                  <a:schemeClr val="bg1"/>
                </a:solidFill>
              </a:rPr>
              <a:t>Warden, </a:t>
            </a:r>
          </a:p>
          <a:p>
            <a:pPr algn="ctr"/>
            <a:r>
              <a:rPr lang="en-US" sz="2000" b="1" dirty="0" smtClean="0">
                <a:solidFill>
                  <a:schemeClr val="bg1"/>
                </a:solidFill>
              </a:rPr>
              <a:t>Treatment, Support &amp;  Planning</a:t>
            </a:r>
          </a:p>
        </p:txBody>
      </p:sp>
      <p:sp>
        <p:nvSpPr>
          <p:cNvPr id="20" name="Down Arrow 19"/>
          <p:cNvSpPr/>
          <p:nvPr/>
        </p:nvSpPr>
        <p:spPr>
          <a:xfrm>
            <a:off x="8263445"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862474"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7443374"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93420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477000" y="4738532"/>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601980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563880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5181600" y="4724400"/>
            <a:ext cx="3230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67400" y="5337601"/>
            <a:ext cx="2057400" cy="1200329"/>
          </a:xfrm>
          <a:prstGeom prst="rect">
            <a:avLst/>
          </a:prstGeom>
          <a:noFill/>
        </p:spPr>
        <p:txBody>
          <a:bodyPr wrap="square" rtlCol="0">
            <a:spAutoFit/>
          </a:bodyPr>
          <a:lstStyle/>
          <a:p>
            <a:pPr algn="ctr"/>
            <a:r>
              <a:rPr lang="en-US" sz="2400" b="1" dirty="0" smtClean="0"/>
              <a:t>Private </a:t>
            </a:r>
          </a:p>
          <a:p>
            <a:pPr algn="ctr"/>
            <a:r>
              <a:rPr lang="en-US" sz="2400" b="1" dirty="0" smtClean="0"/>
              <a:t>Sector Companies</a:t>
            </a:r>
            <a:endParaRPr lang="en-US" sz="2400" b="1" dirty="0"/>
          </a:p>
        </p:txBody>
      </p:sp>
      <p:sp>
        <p:nvSpPr>
          <p:cNvPr id="29" name="Title 1"/>
          <p:cNvSpPr>
            <a:spLocks noGrp="1"/>
          </p:cNvSpPr>
          <p:nvPr>
            <p:ph type="title"/>
          </p:nvPr>
        </p:nvSpPr>
        <p:spPr>
          <a:xfrm>
            <a:off x="685800" y="228600"/>
            <a:ext cx="7848600" cy="990600"/>
          </a:xfrm>
        </p:spPr>
        <p:txBody>
          <a:bodyPr>
            <a:normAutofit/>
          </a:bodyPr>
          <a:lstStyle/>
          <a:p>
            <a:r>
              <a:rPr lang="en-US" sz="4800" dirty="0" smtClean="0"/>
              <a:t>Japan IV</a:t>
            </a:r>
            <a:endParaRPr lang="en-US" sz="4800" dirty="0"/>
          </a:p>
        </p:txBody>
      </p:sp>
      <p:pic>
        <p:nvPicPr>
          <p:cNvPr id="3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453834"/>
            <a:ext cx="1034395" cy="689166"/>
          </a:xfrm>
          <a:prstGeom prst="rect">
            <a:avLst/>
          </a:prstGeom>
        </p:spPr>
      </p:pic>
    </p:spTree>
    <p:extLst>
      <p:ext uri="{BB962C8B-B14F-4D97-AF65-F5344CB8AC3E}">
        <p14:creationId xmlns:p14="http://schemas.microsoft.com/office/powerpoint/2010/main" val="4109793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848600" cy="990600"/>
          </a:xfrm>
        </p:spPr>
        <p:txBody>
          <a:bodyPr>
            <a:normAutofit/>
          </a:bodyPr>
          <a:lstStyle/>
          <a:p>
            <a:r>
              <a:rPr lang="en-US" sz="4800" dirty="0" smtClean="0"/>
              <a:t>Japan V</a:t>
            </a:r>
            <a:endParaRPr lang="en-US" sz="4800" dirty="0"/>
          </a:p>
        </p:txBody>
      </p:sp>
      <p:sp>
        <p:nvSpPr>
          <p:cNvPr id="6" name="Content Placeholder 5"/>
          <p:cNvSpPr>
            <a:spLocks noGrp="1"/>
          </p:cNvSpPr>
          <p:nvPr>
            <p:ph idx="1"/>
          </p:nvPr>
        </p:nvSpPr>
        <p:spPr>
          <a:xfrm>
            <a:off x="304800" y="2362200"/>
            <a:ext cx="2133600" cy="2971800"/>
          </a:xfrm>
        </p:spPr>
        <p:txBody>
          <a:bodyPr/>
          <a:lstStyle/>
          <a:p>
            <a:pPr marL="0" indent="0">
              <a:buNone/>
            </a:pPr>
            <a:r>
              <a:rPr lang="en-US" dirty="0" smtClean="0">
                <a:solidFill>
                  <a:schemeClr val="tx1">
                    <a:lumMod val="85000"/>
                    <a:lumOff val="15000"/>
                  </a:schemeClr>
                </a:solidFill>
              </a:rPr>
              <a:t>No domination by a big corporation, </a:t>
            </a:r>
          </a:p>
          <a:p>
            <a:pPr marL="0" indent="0">
              <a:buNone/>
            </a:pPr>
            <a:r>
              <a:rPr lang="en-US" dirty="0">
                <a:solidFill>
                  <a:schemeClr val="tx1">
                    <a:lumMod val="85000"/>
                    <a:lumOff val="15000"/>
                  </a:schemeClr>
                </a:solidFill>
              </a:rPr>
              <a:t>b</a:t>
            </a:r>
            <a:r>
              <a:rPr lang="en-US" dirty="0" smtClean="0">
                <a:solidFill>
                  <a:schemeClr val="tx1">
                    <a:lumMod val="85000"/>
                    <a:lumOff val="15000"/>
                  </a:schemeClr>
                </a:solidFill>
              </a:rPr>
              <a:t>ut complex structure to manage</a:t>
            </a:r>
            <a:endParaRPr lang="en-US" dirty="0">
              <a:solidFill>
                <a:schemeClr val="tx1">
                  <a:lumMod val="85000"/>
                  <a:lumOff val="15000"/>
                </a:schemeClr>
              </a:solidFill>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57200"/>
            <a:ext cx="1034395" cy="689166"/>
          </a:xfrm>
          <a:prstGeom prst="rect">
            <a:avLst/>
          </a:prstGeom>
        </p:spPr>
      </p:pic>
      <p:pic>
        <p:nvPicPr>
          <p:cNvPr id="9" name="Content Placeholder 3" descr="Screen Shot 2015-08-01 at 8.39.47 AM.png"/>
          <p:cNvPicPr>
            <a:picLocks noChangeAspect="1"/>
          </p:cNvPicPr>
          <p:nvPr/>
        </p:nvPicPr>
        <p:blipFill>
          <a:blip r:embed="rId4">
            <a:extLst>
              <a:ext uri="{28A0092B-C50C-407E-A947-70E740481C1C}">
                <a14:useLocalDpi xmlns:a14="http://schemas.microsoft.com/office/drawing/2010/main" val="0"/>
              </a:ext>
            </a:extLst>
          </a:blip>
          <a:srcRect t="2467" b="2467"/>
          <a:stretch>
            <a:fillRect/>
          </a:stretch>
        </p:blipFill>
        <p:spPr>
          <a:xfrm>
            <a:off x="2438400" y="1447800"/>
            <a:ext cx="6640246" cy="4654011"/>
          </a:xfrm>
          <a:prstGeom prst="rect">
            <a:avLst/>
          </a:prstGeom>
          <a:ln w="12700">
            <a:solidFill>
              <a:schemeClr val="tx1"/>
            </a:solidFill>
          </a:ln>
        </p:spPr>
      </p:pic>
      <p:sp>
        <p:nvSpPr>
          <p:cNvPr id="10" name="TextBox 9"/>
          <p:cNvSpPr txBox="1"/>
          <p:nvPr/>
        </p:nvSpPr>
        <p:spPr>
          <a:xfrm>
            <a:off x="826770" y="6334780"/>
            <a:ext cx="7391400" cy="523220"/>
          </a:xfrm>
          <a:prstGeom prst="rect">
            <a:avLst/>
          </a:prstGeom>
          <a:noFill/>
        </p:spPr>
        <p:txBody>
          <a:bodyPr wrap="square" rtlCol="0">
            <a:spAutoFit/>
          </a:bodyPr>
          <a:lstStyle/>
          <a:p>
            <a:r>
              <a:rPr lang="en-US" sz="1400" dirty="0" smtClean="0">
                <a:solidFill>
                  <a:schemeClr val="tx1">
                    <a:lumMod val="65000"/>
                    <a:lumOff val="35000"/>
                  </a:schemeClr>
                </a:solidFill>
              </a:rPr>
              <a:t>From </a:t>
            </a:r>
            <a:r>
              <a:rPr lang="en-US" sz="1400" dirty="0">
                <a:solidFill>
                  <a:schemeClr val="tx1">
                    <a:lumMod val="65000"/>
                    <a:lumOff val="35000"/>
                  </a:schemeClr>
                </a:solidFill>
              </a:rPr>
              <a:t>Akihiko </a:t>
            </a:r>
            <a:r>
              <a:rPr lang="en-US" sz="1400" dirty="0" smtClean="0">
                <a:solidFill>
                  <a:schemeClr val="tx1">
                    <a:lumMod val="65000"/>
                    <a:lumOff val="35000"/>
                  </a:schemeClr>
                </a:solidFill>
              </a:rPr>
              <a:t>Kimura, The Development of PFI in the Prison Sector in Japan. Presented at the 3</a:t>
            </a:r>
            <a:r>
              <a:rPr lang="en-US" sz="1400" baseline="30000" dirty="0" smtClean="0">
                <a:solidFill>
                  <a:schemeClr val="tx1">
                    <a:lumMod val="65000"/>
                    <a:lumOff val="35000"/>
                  </a:schemeClr>
                </a:solidFill>
              </a:rPr>
              <a:t>rd</a:t>
            </a:r>
            <a:r>
              <a:rPr lang="en-US" sz="1400" dirty="0" smtClean="0">
                <a:solidFill>
                  <a:schemeClr val="tx1">
                    <a:lumMod val="65000"/>
                    <a:lumOff val="35000"/>
                  </a:schemeClr>
                </a:solidFill>
              </a:rPr>
              <a:t> Annual Meeting for PPP/PFI Promotion Between Japan and Korea</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41472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295400"/>
          </a:xfrm>
        </p:spPr>
        <p:txBody>
          <a:bodyPr>
            <a:normAutofit/>
          </a:bodyPr>
          <a:lstStyle/>
          <a:p>
            <a:r>
              <a:rPr lang="en-US" sz="4800" dirty="0" smtClean="0"/>
              <a:t>Australia </a:t>
            </a:r>
            <a:endParaRPr lang="en-US" sz="4800" dirty="0"/>
          </a:p>
        </p:txBody>
      </p:sp>
      <p:sp>
        <p:nvSpPr>
          <p:cNvPr id="3" name="Content Placeholder 2"/>
          <p:cNvSpPr>
            <a:spLocks noGrp="1"/>
          </p:cNvSpPr>
          <p:nvPr>
            <p:ph idx="1"/>
          </p:nvPr>
        </p:nvSpPr>
        <p:spPr>
          <a:xfrm>
            <a:off x="457200" y="1371601"/>
            <a:ext cx="8229600" cy="2971800"/>
          </a:xfrm>
        </p:spPr>
        <p:txBody>
          <a:bodyPr>
            <a:normAutofit/>
          </a:bodyPr>
          <a:lstStyle/>
          <a:p>
            <a:r>
              <a:rPr lang="en-US" dirty="0" smtClean="0">
                <a:solidFill>
                  <a:schemeClr val="tx1">
                    <a:lumMod val="85000"/>
                    <a:lumOff val="15000"/>
                  </a:schemeClr>
                </a:solidFill>
              </a:rPr>
              <a:t>Existing private prisons generally replicate status quo, but Ravenhall is new form. </a:t>
            </a:r>
          </a:p>
          <a:p>
            <a:r>
              <a:rPr lang="en-US" dirty="0" smtClean="0">
                <a:solidFill>
                  <a:schemeClr val="tx1">
                    <a:lumMod val="85000"/>
                    <a:lumOff val="15000"/>
                  </a:schemeClr>
                </a:solidFill>
              </a:rPr>
              <a:t>$700 million for 1,300 bed near Melbourne opens late 2017</a:t>
            </a:r>
          </a:p>
          <a:p>
            <a:r>
              <a:rPr lang="en-US" dirty="0">
                <a:solidFill>
                  <a:schemeClr val="tx1">
                    <a:lumMod val="85000"/>
                    <a:lumOff val="15000"/>
                  </a:schemeClr>
                </a:solidFill>
              </a:rPr>
              <a:t>GEO Group (prison operator and equity investor), John </a:t>
            </a:r>
            <a:r>
              <a:rPr lang="en-US" dirty="0" smtClean="0">
                <a:solidFill>
                  <a:schemeClr val="tx1">
                    <a:lumMod val="85000"/>
                    <a:lumOff val="15000"/>
                  </a:schemeClr>
                </a:solidFill>
              </a:rPr>
              <a:t>Holland(</a:t>
            </a:r>
            <a:r>
              <a:rPr lang="en-US" dirty="0">
                <a:solidFill>
                  <a:schemeClr val="tx1">
                    <a:lumMod val="85000"/>
                    <a:lumOff val="15000"/>
                  </a:schemeClr>
                </a:solidFill>
              </a:rPr>
              <a:t>builder), Honeywell (facilities management) and </a:t>
            </a:r>
            <a:r>
              <a:rPr lang="en-US" dirty="0" err="1">
                <a:solidFill>
                  <a:schemeClr val="tx1">
                    <a:lumMod val="85000"/>
                    <a:lumOff val="15000"/>
                  </a:schemeClr>
                </a:solidFill>
              </a:rPr>
              <a:t>Capella</a:t>
            </a:r>
            <a:r>
              <a:rPr lang="en-US" dirty="0">
                <a:solidFill>
                  <a:schemeClr val="tx1">
                    <a:lumMod val="85000"/>
                    <a:lumOff val="15000"/>
                  </a:schemeClr>
                </a:solidFill>
              </a:rPr>
              <a:t> Capital (financial adviser)</a:t>
            </a:r>
          </a:p>
        </p:txBody>
      </p:sp>
      <p:pic>
        <p:nvPicPr>
          <p:cNvPr id="5" name="Content Placeholder 3"/>
          <p:cNvPicPr>
            <a:picLocks noChangeAspect="1"/>
          </p:cNvPicPr>
          <p:nvPr/>
        </p:nvPicPr>
        <p:blipFill>
          <a:blip r:embed="rId3"/>
          <a:srcRect l="4760" r="4760"/>
          <a:stretch>
            <a:fillRect/>
          </a:stretch>
        </p:blipFill>
        <p:spPr>
          <a:xfrm>
            <a:off x="6629400" y="457200"/>
            <a:ext cx="1152773" cy="633984"/>
          </a:xfrm>
          <a:prstGeom prst="rect">
            <a:avLst/>
          </a:prstGeom>
        </p:spPr>
      </p:pic>
      <p:pic>
        <p:nvPicPr>
          <p:cNvPr id="6" name="Picture 5"/>
          <p:cNvPicPr>
            <a:picLocks noChangeAspect="1"/>
          </p:cNvPicPr>
          <p:nvPr/>
        </p:nvPicPr>
        <p:blipFill>
          <a:blip r:embed="rId4"/>
          <a:stretch>
            <a:fillRect/>
          </a:stretch>
        </p:blipFill>
        <p:spPr>
          <a:xfrm>
            <a:off x="457200" y="4348662"/>
            <a:ext cx="6019800" cy="2356938"/>
          </a:xfrm>
          <a:prstGeom prst="rect">
            <a:avLst/>
          </a:prstGeom>
        </p:spPr>
      </p:pic>
      <p:sp>
        <p:nvSpPr>
          <p:cNvPr id="7" name="TextBox 6"/>
          <p:cNvSpPr txBox="1"/>
          <p:nvPr/>
        </p:nvSpPr>
        <p:spPr>
          <a:xfrm>
            <a:off x="6934200" y="4343400"/>
            <a:ext cx="1752600" cy="2031325"/>
          </a:xfrm>
          <a:prstGeom prst="rect">
            <a:avLst/>
          </a:prstGeom>
          <a:noFill/>
        </p:spPr>
        <p:txBody>
          <a:bodyPr wrap="square" rtlCol="0">
            <a:spAutoFit/>
          </a:bodyPr>
          <a:lstStyle/>
          <a:p>
            <a:r>
              <a:rPr lang="en-US" dirty="0">
                <a:hlinkClick r:id="rId5"/>
              </a:rPr>
              <a:t>Partnerships </a:t>
            </a:r>
            <a:r>
              <a:rPr lang="en-US" dirty="0" smtClean="0">
                <a:hlinkClick r:id="rId5"/>
              </a:rPr>
              <a:t>Victoria: </a:t>
            </a:r>
            <a:endParaRPr lang="en-US" dirty="0">
              <a:hlinkClick r:id="rId5"/>
            </a:endParaRPr>
          </a:p>
          <a:p>
            <a:r>
              <a:rPr lang="en-US" dirty="0">
                <a:hlinkClick r:id="rId5"/>
              </a:rPr>
              <a:t>Ravenhall Prison </a:t>
            </a:r>
            <a:r>
              <a:rPr lang="en-US" dirty="0" smtClean="0">
                <a:hlinkClick r:id="rId5"/>
              </a:rPr>
              <a:t>Project</a:t>
            </a:r>
            <a:r>
              <a:rPr lang="en-US" dirty="0" smtClean="0"/>
              <a:t> (2/2015 Summary)</a:t>
            </a:r>
          </a:p>
          <a:p>
            <a:endParaRPr lang="en-US" dirty="0"/>
          </a:p>
        </p:txBody>
      </p:sp>
    </p:spTree>
    <p:extLst>
      <p:ext uri="{BB962C8B-B14F-4D97-AF65-F5344CB8AC3E}">
        <p14:creationId xmlns:p14="http://schemas.microsoft.com/office/powerpoint/2010/main" val="219397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066800"/>
          </a:xfrm>
        </p:spPr>
        <p:txBody>
          <a:bodyPr>
            <a:normAutofit/>
          </a:bodyPr>
          <a:lstStyle/>
          <a:p>
            <a:r>
              <a:rPr lang="en-US" sz="4800" dirty="0" smtClean="0"/>
              <a:t>Australia II </a:t>
            </a:r>
            <a:endParaRPr lang="en-US" sz="4800" dirty="0"/>
          </a:p>
        </p:txBody>
      </p:sp>
      <p:sp>
        <p:nvSpPr>
          <p:cNvPr id="3" name="Content Placeholder 2"/>
          <p:cNvSpPr>
            <a:spLocks noGrp="1"/>
          </p:cNvSpPr>
          <p:nvPr>
            <p:ph idx="1"/>
          </p:nvPr>
        </p:nvSpPr>
        <p:spPr>
          <a:xfrm>
            <a:off x="457200" y="1524000"/>
            <a:ext cx="8229600" cy="4648200"/>
          </a:xfrm>
        </p:spPr>
        <p:txBody>
          <a:bodyPr>
            <a:normAutofit/>
          </a:bodyPr>
          <a:lstStyle/>
          <a:p>
            <a:r>
              <a:rPr lang="en-US" sz="2800" dirty="0" smtClean="0">
                <a:solidFill>
                  <a:schemeClr val="tx1">
                    <a:lumMod val="85000"/>
                    <a:lumOff val="15000"/>
                  </a:schemeClr>
                </a:solidFill>
              </a:rPr>
              <a:t>Ravenhall </a:t>
            </a:r>
            <a:endParaRPr lang="en-US" sz="2800" dirty="0">
              <a:solidFill>
                <a:schemeClr val="tx1">
                  <a:lumMod val="85000"/>
                  <a:lumOff val="15000"/>
                </a:schemeClr>
              </a:solidFill>
            </a:endParaRPr>
          </a:p>
          <a:p>
            <a:pPr lvl="1"/>
            <a:r>
              <a:rPr lang="en-US" sz="1800" dirty="0">
                <a:solidFill>
                  <a:schemeClr val="tx1">
                    <a:lumMod val="85000"/>
                    <a:lumOff val="15000"/>
                  </a:schemeClr>
                </a:solidFill>
              </a:rPr>
              <a:t>“It's an unprecedented level of in-prison and post-release programming. This will be unlike any other correctional facility in the world.” </a:t>
            </a:r>
            <a:r>
              <a:rPr lang="en-US" sz="1800" dirty="0" smtClean="0">
                <a:solidFill>
                  <a:schemeClr val="tx1">
                    <a:lumMod val="85000"/>
                    <a:lumOff val="15000"/>
                  </a:schemeClr>
                </a:solidFill>
              </a:rPr>
              <a:t>GEO CEO </a:t>
            </a:r>
            <a:r>
              <a:rPr lang="en-US" sz="1800" dirty="0" err="1" smtClean="0">
                <a:solidFill>
                  <a:schemeClr val="tx1">
                    <a:lumMod val="85000"/>
                    <a:lumOff val="15000"/>
                  </a:schemeClr>
                </a:solidFill>
              </a:rPr>
              <a:t>Zoley</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3"/>
              </a:rPr>
              <a:t>Q2 </a:t>
            </a:r>
            <a:r>
              <a:rPr lang="en-US" sz="1800" dirty="0">
                <a:solidFill>
                  <a:schemeClr val="tx1">
                    <a:lumMod val="85000"/>
                    <a:lumOff val="15000"/>
                  </a:schemeClr>
                </a:solidFill>
                <a:hlinkClick r:id="rId3"/>
              </a:rPr>
              <a:t>2014 earnings </a:t>
            </a:r>
            <a:r>
              <a:rPr lang="en-US" sz="1800" dirty="0" smtClean="0">
                <a:solidFill>
                  <a:schemeClr val="tx1">
                    <a:lumMod val="85000"/>
                    <a:lumOff val="15000"/>
                  </a:schemeClr>
                </a:solidFill>
                <a:hlinkClick r:id="rId3"/>
              </a:rPr>
              <a:t>call</a:t>
            </a:r>
            <a:r>
              <a:rPr lang="en-US" sz="1800" dirty="0" smtClean="0">
                <a:solidFill>
                  <a:schemeClr val="tx1">
                    <a:lumMod val="85000"/>
                    <a:lumOff val="15000"/>
                  </a:schemeClr>
                </a:solidFill>
              </a:rPr>
              <a:t>*</a:t>
            </a:r>
            <a:endParaRPr lang="en-US" sz="1800" dirty="0">
              <a:solidFill>
                <a:schemeClr val="tx1">
                  <a:lumMod val="85000"/>
                  <a:lumOff val="15000"/>
                </a:schemeClr>
              </a:solidFill>
            </a:endParaRPr>
          </a:p>
          <a:p>
            <a:pPr lvl="1"/>
            <a:r>
              <a:rPr lang="en-US" sz="1800" dirty="0">
                <a:solidFill>
                  <a:schemeClr val="tx1">
                    <a:lumMod val="85000"/>
                    <a:lumOff val="15000"/>
                  </a:schemeClr>
                </a:solidFill>
              </a:rPr>
              <a:t>Ravenhall will have “collaborative partnerships with community-based organizations, which will allow offenders' release from custody to continue rehabilitation programs. Progressive accommodation units </a:t>
            </a:r>
            <a:r>
              <a:rPr lang="en-US" sz="1800" dirty="0" smtClean="0">
                <a:solidFill>
                  <a:schemeClr val="tx1">
                    <a:lumMod val="85000"/>
                    <a:lumOff val="15000"/>
                  </a:schemeClr>
                </a:solidFill>
              </a:rPr>
              <a:t>[and] … </a:t>
            </a:r>
            <a:r>
              <a:rPr lang="en-US" sz="1800" dirty="0">
                <a:solidFill>
                  <a:schemeClr val="tx1">
                    <a:lumMod val="85000"/>
                    <a:lumOff val="15000"/>
                  </a:schemeClr>
                </a:solidFill>
              </a:rPr>
              <a:t>innovative use of in-cell IT-delivered </a:t>
            </a:r>
            <a:r>
              <a:rPr lang="en-US" sz="1800" dirty="0" smtClean="0">
                <a:solidFill>
                  <a:schemeClr val="tx1">
                    <a:lumMod val="85000"/>
                    <a:lumOff val="15000"/>
                  </a:schemeClr>
                </a:solidFill>
              </a:rPr>
              <a:t>programming.” GEO CEO </a:t>
            </a:r>
            <a:r>
              <a:rPr lang="en-US" sz="1800" dirty="0" err="1" smtClean="0">
                <a:solidFill>
                  <a:schemeClr val="tx1">
                    <a:lumMod val="85000"/>
                    <a:lumOff val="15000"/>
                  </a:schemeClr>
                </a:solidFill>
              </a:rPr>
              <a:t>Zoley</a:t>
            </a:r>
            <a:r>
              <a:rPr lang="en-US" sz="1800" dirty="0" smtClean="0">
                <a:solidFill>
                  <a:schemeClr val="tx1">
                    <a:lumMod val="85000"/>
                    <a:lumOff val="15000"/>
                  </a:schemeClr>
                </a:solidFill>
              </a:rPr>
              <a:t>, </a:t>
            </a:r>
            <a:r>
              <a:rPr lang="en-US" sz="1800" dirty="0" smtClean="0">
                <a:solidFill>
                  <a:schemeClr val="tx1">
                    <a:lumMod val="85000"/>
                    <a:lumOff val="15000"/>
                  </a:schemeClr>
                </a:solidFill>
                <a:hlinkClick r:id="rId4"/>
              </a:rPr>
              <a:t>Q3 </a:t>
            </a:r>
            <a:r>
              <a:rPr lang="en-US" sz="1800" dirty="0">
                <a:solidFill>
                  <a:schemeClr val="tx1">
                    <a:lumMod val="85000"/>
                    <a:lumOff val="15000"/>
                  </a:schemeClr>
                </a:solidFill>
                <a:hlinkClick r:id="rId4"/>
              </a:rPr>
              <a:t>2014 earnings calls</a:t>
            </a:r>
            <a:endParaRPr lang="en-US" sz="1800" dirty="0">
              <a:solidFill>
                <a:schemeClr val="tx1">
                  <a:lumMod val="85000"/>
                  <a:lumOff val="15000"/>
                </a:schemeClr>
              </a:solidFill>
            </a:endParaRPr>
          </a:p>
          <a:p>
            <a:r>
              <a:rPr lang="en-US" dirty="0" smtClean="0">
                <a:solidFill>
                  <a:schemeClr val="tx1">
                    <a:lumMod val="85000"/>
                    <a:lumOff val="15000"/>
                  </a:schemeClr>
                </a:solidFill>
              </a:rPr>
              <a:t>Incentive </a:t>
            </a:r>
            <a:r>
              <a:rPr lang="en-US" dirty="0">
                <a:solidFill>
                  <a:schemeClr val="tx1">
                    <a:lumMod val="85000"/>
                    <a:lumOff val="15000"/>
                  </a:schemeClr>
                </a:solidFill>
              </a:rPr>
              <a:t>fee </a:t>
            </a:r>
            <a:r>
              <a:rPr lang="en-US" dirty="0" smtClean="0">
                <a:solidFill>
                  <a:schemeClr val="tx1">
                    <a:lumMod val="85000"/>
                    <a:lumOff val="15000"/>
                  </a:schemeClr>
                </a:solidFill>
              </a:rPr>
              <a:t>to </a:t>
            </a:r>
            <a:r>
              <a:rPr lang="en-US" dirty="0">
                <a:solidFill>
                  <a:schemeClr val="tx1">
                    <a:lumMod val="85000"/>
                    <a:lumOff val="15000"/>
                  </a:schemeClr>
                </a:solidFill>
              </a:rPr>
              <a:t>reduce recidivism </a:t>
            </a:r>
            <a:r>
              <a:rPr lang="en-US" dirty="0" smtClean="0">
                <a:solidFill>
                  <a:schemeClr val="tx1">
                    <a:lumMod val="85000"/>
                    <a:lumOff val="15000"/>
                  </a:schemeClr>
                </a:solidFill>
              </a:rPr>
              <a:t>rates: GEO </a:t>
            </a:r>
            <a:r>
              <a:rPr lang="en-US" dirty="0">
                <a:solidFill>
                  <a:schemeClr val="tx1">
                    <a:lumMod val="85000"/>
                    <a:lumOff val="15000"/>
                  </a:schemeClr>
                </a:solidFill>
              </a:rPr>
              <a:t>promised a $2 million bonus payment if it cuts recidivism at Ravenhall by 12 per cent per year, compared to the overall </a:t>
            </a:r>
            <a:r>
              <a:rPr lang="en-US" dirty="0" smtClean="0">
                <a:solidFill>
                  <a:schemeClr val="tx1">
                    <a:lumMod val="85000"/>
                    <a:lumOff val="15000"/>
                  </a:schemeClr>
                </a:solidFill>
              </a:rPr>
              <a:t>Victoria prison </a:t>
            </a:r>
            <a:r>
              <a:rPr lang="en-US" dirty="0">
                <a:solidFill>
                  <a:schemeClr val="tx1">
                    <a:lumMod val="85000"/>
                    <a:lumOff val="15000"/>
                  </a:schemeClr>
                </a:solidFill>
              </a:rPr>
              <a:t>system</a:t>
            </a:r>
            <a:r>
              <a:rPr lang="en-US" dirty="0" smtClean="0">
                <a:solidFill>
                  <a:schemeClr val="tx1">
                    <a:lumMod val="85000"/>
                    <a:lumOff val="15000"/>
                  </a:schemeClr>
                </a:solidFill>
              </a:rPr>
              <a:t>. </a:t>
            </a:r>
            <a:r>
              <a:rPr lang="en-US" sz="1200" dirty="0">
                <a:solidFill>
                  <a:schemeClr val="tx1">
                    <a:lumMod val="85000"/>
                    <a:lumOff val="15000"/>
                  </a:schemeClr>
                </a:solidFill>
                <a:hlinkClick r:id="rId5"/>
              </a:rPr>
              <a:t>Work starts on new 1,000-bed Ravenhall Prison in Melbourne, as prison population </a:t>
            </a:r>
            <a:r>
              <a:rPr lang="en-US" sz="1200" dirty="0" smtClean="0">
                <a:solidFill>
                  <a:schemeClr val="tx1">
                    <a:lumMod val="85000"/>
                    <a:lumOff val="15000"/>
                  </a:schemeClr>
                </a:solidFill>
                <a:hlinkClick r:id="rId5"/>
              </a:rPr>
              <a:t>grows</a:t>
            </a:r>
            <a:endParaRPr lang="en-US" sz="1200" dirty="0">
              <a:solidFill>
                <a:schemeClr val="tx1">
                  <a:lumMod val="85000"/>
                  <a:lumOff val="15000"/>
                </a:schemeClr>
              </a:solidFill>
            </a:endParaRPr>
          </a:p>
        </p:txBody>
      </p:sp>
      <p:pic>
        <p:nvPicPr>
          <p:cNvPr id="5" name="Content Placeholder 3"/>
          <p:cNvPicPr>
            <a:picLocks noChangeAspect="1"/>
          </p:cNvPicPr>
          <p:nvPr/>
        </p:nvPicPr>
        <p:blipFill>
          <a:blip r:embed="rId6"/>
          <a:srcRect l="4760" r="4760"/>
          <a:stretch>
            <a:fillRect/>
          </a:stretch>
        </p:blipFill>
        <p:spPr>
          <a:xfrm>
            <a:off x="6629400" y="457200"/>
            <a:ext cx="1152773" cy="633984"/>
          </a:xfrm>
          <a:prstGeom prst="rect">
            <a:avLst/>
          </a:prstGeom>
        </p:spPr>
      </p:pic>
      <p:sp>
        <p:nvSpPr>
          <p:cNvPr id="2" name="TextBox 1"/>
          <p:cNvSpPr txBox="1"/>
          <p:nvPr/>
        </p:nvSpPr>
        <p:spPr>
          <a:xfrm>
            <a:off x="990600" y="6324600"/>
            <a:ext cx="8229600" cy="381000"/>
          </a:xfrm>
          <a:prstGeom prst="rect">
            <a:avLst/>
          </a:prstGeom>
          <a:noFill/>
        </p:spPr>
        <p:txBody>
          <a:bodyPr wrap="square" rtlCol="0">
            <a:spAutoFit/>
          </a:bodyPr>
          <a:lstStyle/>
          <a:p>
            <a:r>
              <a:rPr lang="en-US" dirty="0" smtClean="0">
                <a:solidFill>
                  <a:schemeClr val="tx1">
                    <a:lumMod val="65000"/>
                    <a:lumOff val="35000"/>
                  </a:schemeClr>
                </a:solidFill>
              </a:rPr>
              <a:t>*PR hyperbole, although this model is a move in the right direction</a:t>
            </a:r>
            <a:endParaRPr lang="en-US" dirty="0">
              <a:solidFill>
                <a:schemeClr val="tx1">
                  <a:lumMod val="65000"/>
                  <a:lumOff val="35000"/>
                </a:schemeClr>
              </a:solidFill>
            </a:endParaRPr>
          </a:p>
        </p:txBody>
      </p:sp>
    </p:spTree>
    <p:extLst>
      <p:ext uri="{BB962C8B-B14F-4D97-AF65-F5344CB8AC3E}">
        <p14:creationId xmlns:p14="http://schemas.microsoft.com/office/powerpoint/2010/main" val="100594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4800" dirty="0" smtClean="0"/>
              <a:t>Conclusions</a:t>
            </a:r>
            <a:endParaRPr lang="en-US" sz="4800" dirty="0"/>
          </a:p>
        </p:txBody>
      </p:sp>
      <p:sp>
        <p:nvSpPr>
          <p:cNvPr id="3" name="Content Placeholder 2"/>
          <p:cNvSpPr>
            <a:spLocks noGrp="1"/>
          </p:cNvSpPr>
          <p:nvPr>
            <p:ph idx="1"/>
          </p:nvPr>
        </p:nvSpPr>
        <p:spPr>
          <a:xfrm>
            <a:off x="304800" y="1600200"/>
            <a:ext cx="8534400" cy="4525963"/>
          </a:xfrm>
        </p:spPr>
        <p:txBody>
          <a:bodyPr>
            <a:normAutofit lnSpcReduction="10000"/>
          </a:bodyPr>
          <a:lstStyle/>
          <a:p>
            <a:pPr marL="0" indent="0">
              <a:buNone/>
            </a:pPr>
            <a:r>
              <a:rPr lang="en-US" sz="2600" dirty="0" smtClean="0">
                <a:solidFill>
                  <a:schemeClr val="tx1">
                    <a:lumMod val="75000"/>
                    <a:lumOff val="25000"/>
                  </a:schemeClr>
                </a:solidFill>
              </a:rPr>
              <a:t>Because we have them does not make them legitimate</a:t>
            </a:r>
          </a:p>
          <a:p>
            <a:r>
              <a:rPr lang="en-US" dirty="0" smtClean="0">
                <a:solidFill>
                  <a:schemeClr val="tx1">
                    <a:lumMod val="75000"/>
                    <a:lumOff val="25000"/>
                  </a:schemeClr>
                </a:solidFill>
              </a:rPr>
              <a:t>No for-profit </a:t>
            </a:r>
            <a:r>
              <a:rPr lang="en-US" dirty="0">
                <a:solidFill>
                  <a:schemeClr val="tx1">
                    <a:lumMod val="75000"/>
                    <a:lumOff val="25000"/>
                  </a:schemeClr>
                </a:solidFill>
              </a:rPr>
              <a:t>police </a:t>
            </a:r>
            <a:r>
              <a:rPr lang="en-US" dirty="0" smtClean="0">
                <a:solidFill>
                  <a:schemeClr val="tx1">
                    <a:lumMod val="75000"/>
                    <a:lumOff val="25000"/>
                  </a:schemeClr>
                </a:solidFill>
              </a:rPr>
              <a:t>(private security have no power </a:t>
            </a:r>
            <a:r>
              <a:rPr lang="en-US" dirty="0">
                <a:solidFill>
                  <a:schemeClr val="tx1">
                    <a:lumMod val="75000"/>
                    <a:lumOff val="25000"/>
                  </a:schemeClr>
                </a:solidFill>
              </a:rPr>
              <a:t>to arrest, use deadly force)</a:t>
            </a:r>
          </a:p>
          <a:p>
            <a:r>
              <a:rPr lang="en-US" dirty="0">
                <a:solidFill>
                  <a:schemeClr val="tx1">
                    <a:lumMod val="75000"/>
                    <a:lumOff val="25000"/>
                  </a:schemeClr>
                </a:solidFill>
              </a:rPr>
              <a:t>No </a:t>
            </a:r>
            <a:r>
              <a:rPr lang="en-US" dirty="0" smtClean="0">
                <a:solidFill>
                  <a:schemeClr val="tx1">
                    <a:lumMod val="75000"/>
                    <a:lumOff val="25000"/>
                  </a:schemeClr>
                </a:solidFill>
              </a:rPr>
              <a:t>for-profit courts (arbitration lacks enforcement and can usually appeal to court)</a:t>
            </a:r>
            <a:endParaRPr lang="en-US" dirty="0">
              <a:solidFill>
                <a:schemeClr val="tx1">
                  <a:lumMod val="75000"/>
                  <a:lumOff val="25000"/>
                </a:schemeClr>
              </a:solidFill>
            </a:endParaRPr>
          </a:p>
          <a:p>
            <a:r>
              <a:rPr lang="en-US" dirty="0">
                <a:solidFill>
                  <a:schemeClr val="tx1">
                    <a:lumMod val="75000"/>
                    <a:lumOff val="25000"/>
                  </a:schemeClr>
                </a:solidFill>
              </a:rPr>
              <a:t>Why are </a:t>
            </a:r>
            <a:r>
              <a:rPr lang="en-US" dirty="0" smtClean="0">
                <a:solidFill>
                  <a:schemeClr val="tx1">
                    <a:lumMod val="75000"/>
                    <a:lumOff val="25000"/>
                  </a:schemeClr>
                </a:solidFill>
              </a:rPr>
              <a:t>for-profit </a:t>
            </a:r>
            <a:r>
              <a:rPr lang="en-US" dirty="0">
                <a:solidFill>
                  <a:schemeClr val="tx1">
                    <a:lumMod val="75000"/>
                    <a:lumOff val="25000"/>
                  </a:schemeClr>
                </a:solidFill>
              </a:rPr>
              <a:t>prisons morally acceptable then?</a:t>
            </a:r>
          </a:p>
          <a:p>
            <a:pPr marL="0" indent="0">
              <a:buNone/>
            </a:pPr>
            <a:endParaRPr lang="en-US" dirty="0" smtClean="0">
              <a:solidFill>
                <a:schemeClr val="tx1">
                  <a:lumMod val="65000"/>
                  <a:lumOff val="35000"/>
                </a:schemeClr>
              </a:solidFill>
            </a:endParaRPr>
          </a:p>
          <a:p>
            <a:pPr marL="0" indent="0">
              <a:buNone/>
            </a:pPr>
            <a:r>
              <a:rPr lang="en-US" dirty="0" smtClean="0">
                <a:solidFill>
                  <a:schemeClr val="tx1">
                    <a:lumMod val="65000"/>
                    <a:lumOff val="35000"/>
                  </a:schemeClr>
                </a:solidFill>
              </a:rPr>
              <a:t>Limits, even when acceptable:</a:t>
            </a:r>
            <a:endParaRPr lang="en-US" dirty="0">
              <a:solidFill>
                <a:schemeClr val="tx1">
                  <a:lumMod val="65000"/>
                  <a:lumOff val="35000"/>
                </a:schemeClr>
              </a:solidFill>
            </a:endParaRPr>
          </a:p>
          <a:p>
            <a:r>
              <a:rPr lang="en-US" dirty="0" smtClean="0">
                <a:solidFill>
                  <a:schemeClr val="tx1">
                    <a:lumMod val="65000"/>
                    <a:lumOff val="35000"/>
                  </a:schemeClr>
                </a:solidFill>
              </a:rPr>
              <a:t>For-profit executions?</a:t>
            </a:r>
            <a:endParaRPr lang="en-US" dirty="0">
              <a:solidFill>
                <a:schemeClr val="tx1">
                  <a:lumMod val="65000"/>
                  <a:lumOff val="35000"/>
                </a:schemeClr>
              </a:solidFill>
            </a:endParaRPr>
          </a:p>
          <a:p>
            <a:r>
              <a:rPr lang="en-US" dirty="0" smtClean="0">
                <a:solidFill>
                  <a:schemeClr val="tx1">
                    <a:lumMod val="65000"/>
                    <a:lumOff val="35000"/>
                  </a:schemeClr>
                </a:solidFill>
              </a:rPr>
              <a:t>For-profit business runs </a:t>
            </a:r>
            <a:r>
              <a:rPr lang="en-US" dirty="0">
                <a:solidFill>
                  <a:schemeClr val="tx1">
                    <a:lumMod val="65000"/>
                    <a:lumOff val="35000"/>
                  </a:schemeClr>
                </a:solidFill>
              </a:rPr>
              <a:t>whole </a:t>
            </a:r>
            <a:endParaRPr lang="en-US" dirty="0" smtClean="0">
              <a:solidFill>
                <a:schemeClr val="tx1">
                  <a:lumMod val="65000"/>
                  <a:lumOff val="35000"/>
                </a:schemeClr>
              </a:solidFill>
            </a:endParaRPr>
          </a:p>
          <a:p>
            <a:pPr marL="0" indent="0">
              <a:buNone/>
            </a:pPr>
            <a:r>
              <a:rPr lang="en-US" dirty="0" smtClean="0">
                <a:solidFill>
                  <a:schemeClr val="tx1">
                    <a:lumMod val="65000"/>
                    <a:lumOff val="35000"/>
                  </a:schemeClr>
                </a:solidFill>
              </a:rPr>
              <a:t>state or national prison </a:t>
            </a:r>
            <a:r>
              <a:rPr lang="en-US" dirty="0">
                <a:solidFill>
                  <a:schemeClr val="tx1">
                    <a:lumMod val="65000"/>
                    <a:lumOff val="35000"/>
                  </a:schemeClr>
                </a:solidFill>
              </a:rPr>
              <a:t>system?</a:t>
            </a:r>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91000"/>
            <a:ext cx="330808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88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4800" dirty="0" smtClean="0"/>
              <a:t>Conclusions II</a:t>
            </a:r>
            <a:endParaRPr lang="en-US" sz="4800" dirty="0"/>
          </a:p>
        </p:txBody>
      </p:sp>
      <p:sp>
        <p:nvSpPr>
          <p:cNvPr id="3" name="Content Placeholder 2"/>
          <p:cNvSpPr>
            <a:spLocks noGrp="1"/>
          </p:cNvSpPr>
          <p:nvPr>
            <p:ph idx="1"/>
          </p:nvPr>
        </p:nvSpPr>
        <p:spPr>
          <a:xfrm>
            <a:off x="457200" y="1752601"/>
            <a:ext cx="8229600" cy="1371599"/>
          </a:xfrm>
        </p:spPr>
        <p:txBody>
          <a:bodyPr>
            <a:normAutofit/>
          </a:bodyPr>
          <a:lstStyle/>
          <a:p>
            <a:pPr marL="0" indent="0">
              <a:buNone/>
            </a:pPr>
            <a:r>
              <a:rPr lang="en-US" b="1" dirty="0" smtClean="0">
                <a:solidFill>
                  <a:schemeClr val="tx1">
                    <a:lumMod val="85000"/>
                    <a:lumOff val="15000"/>
                  </a:schemeClr>
                </a:solidFill>
              </a:rPr>
              <a:t>State sometimes fixed or limited in how it manages, so some degree of privatization necessary to create a new model.</a:t>
            </a:r>
            <a:r>
              <a:rPr lang="en-US" b="1" dirty="0" smtClean="0"/>
              <a:t> </a:t>
            </a:r>
          </a:p>
          <a:p>
            <a:pPr marL="0" indent="0">
              <a:buNone/>
            </a:pPr>
            <a:endParaRPr lang="en-US" b="1" dirty="0" smtClean="0">
              <a:solidFill>
                <a:schemeClr val="tx1">
                  <a:lumMod val="75000"/>
                  <a:lumOff val="25000"/>
                </a:schemeClr>
              </a:solidFill>
            </a:endParaRPr>
          </a:p>
          <a:p>
            <a:endParaRPr lang="en-US" dirty="0"/>
          </a:p>
        </p:txBody>
      </p:sp>
      <p:pic>
        <p:nvPicPr>
          <p:cNvPr id="5" name="Picture 4" descr="divest ScopiaProt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429000"/>
            <a:ext cx="4078808" cy="2527300"/>
          </a:xfrm>
          <a:prstGeom prst="rect">
            <a:avLst/>
          </a:prstGeom>
        </p:spPr>
      </p:pic>
      <p:sp>
        <p:nvSpPr>
          <p:cNvPr id="6" name="TextBox 5"/>
          <p:cNvSpPr txBox="1"/>
          <p:nvPr/>
        </p:nvSpPr>
        <p:spPr>
          <a:xfrm>
            <a:off x="5105400" y="3201412"/>
            <a:ext cx="3505200" cy="3046988"/>
          </a:xfrm>
          <a:prstGeom prst="rect">
            <a:avLst/>
          </a:prstGeom>
          <a:noFill/>
        </p:spPr>
        <p:txBody>
          <a:bodyPr wrap="square" rtlCol="0">
            <a:spAutoFit/>
          </a:bodyPr>
          <a:lstStyle/>
          <a:p>
            <a:r>
              <a:rPr lang="en-US" sz="2400" b="1" dirty="0">
                <a:solidFill>
                  <a:schemeClr val="tx1">
                    <a:lumMod val="75000"/>
                    <a:lumOff val="25000"/>
                  </a:schemeClr>
                </a:solidFill>
                <a:latin typeface="+mj-lt"/>
              </a:rPr>
              <a:t>But, privatized prison and punishment most problematic when state contracts out core management function to for-profit business (</a:t>
            </a:r>
            <a:r>
              <a:rPr lang="en-US" sz="2400" b="1" dirty="0" err="1">
                <a:solidFill>
                  <a:schemeClr val="tx1">
                    <a:lumMod val="75000"/>
                    <a:lumOff val="25000"/>
                  </a:schemeClr>
                </a:solidFill>
                <a:latin typeface="+mj-lt"/>
              </a:rPr>
              <a:t>esp</a:t>
            </a:r>
            <a:r>
              <a:rPr lang="en-US" sz="2400" b="1" dirty="0">
                <a:solidFill>
                  <a:schemeClr val="tx1">
                    <a:lumMod val="75000"/>
                    <a:lumOff val="25000"/>
                  </a:schemeClr>
                </a:solidFill>
                <a:latin typeface="+mj-lt"/>
              </a:rPr>
              <a:t> large corporation</a:t>
            </a:r>
            <a:r>
              <a:rPr lang="en-US" sz="2400" b="1" dirty="0" smtClean="0">
                <a:solidFill>
                  <a:schemeClr val="tx1">
                    <a:lumMod val="75000"/>
                    <a:lumOff val="25000"/>
                  </a:schemeClr>
                </a:solidFill>
                <a:latin typeface="+mj-lt"/>
              </a:rPr>
              <a:t>)</a:t>
            </a:r>
            <a:endParaRPr lang="en-US" sz="2400" b="1" dirty="0">
              <a:solidFill>
                <a:schemeClr val="tx1">
                  <a:lumMod val="75000"/>
                  <a:lumOff val="25000"/>
                </a:schemeClr>
              </a:solidFill>
              <a:latin typeface="+mj-lt"/>
            </a:endParaRPr>
          </a:p>
        </p:txBody>
      </p:sp>
    </p:spTree>
    <p:extLst>
      <p:ext uri="{BB962C8B-B14F-4D97-AF65-F5344CB8AC3E}">
        <p14:creationId xmlns:p14="http://schemas.microsoft.com/office/powerpoint/2010/main" val="14906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4800" dirty="0" smtClean="0"/>
              <a:t>Roadmap</a:t>
            </a:r>
            <a:endParaRPr lang="en-US" sz="4800" dirty="0"/>
          </a:p>
        </p:txBody>
      </p:sp>
      <p:sp>
        <p:nvSpPr>
          <p:cNvPr id="3" name="Content Placeholder 2"/>
          <p:cNvSpPr>
            <a:spLocks noGrp="1"/>
          </p:cNvSpPr>
          <p:nvPr>
            <p:ph idx="1"/>
          </p:nvPr>
        </p:nvSpPr>
        <p:spPr>
          <a:xfrm>
            <a:off x="457200" y="1600200"/>
            <a:ext cx="8229600" cy="3962399"/>
          </a:xfrm>
        </p:spPr>
        <p:txBody>
          <a:bodyPr>
            <a:normAutofit fontScale="92500" lnSpcReduction="20000"/>
          </a:bodyPr>
          <a:lstStyle/>
          <a:p>
            <a:r>
              <a:rPr lang="en-US" dirty="0" smtClean="0">
                <a:solidFill>
                  <a:schemeClr val="tx1">
                    <a:lumMod val="85000"/>
                    <a:lumOff val="15000"/>
                  </a:schemeClr>
                </a:solidFill>
              </a:rPr>
              <a:t>Dimensions of Privatization</a:t>
            </a:r>
          </a:p>
          <a:p>
            <a:endParaRPr lang="en-US" dirty="0" smtClean="0">
              <a:solidFill>
                <a:schemeClr val="tx1">
                  <a:lumMod val="85000"/>
                  <a:lumOff val="15000"/>
                </a:schemeClr>
              </a:solidFill>
            </a:endParaRPr>
          </a:p>
          <a:p>
            <a:r>
              <a:rPr lang="en-US" dirty="0" smtClean="0">
                <a:solidFill>
                  <a:schemeClr val="tx1">
                    <a:lumMod val="85000"/>
                    <a:lumOff val="15000"/>
                  </a:schemeClr>
                </a:solidFill>
              </a:rPr>
              <a:t>Israel</a:t>
            </a:r>
          </a:p>
          <a:p>
            <a:endParaRPr lang="en-US" dirty="0" smtClean="0">
              <a:solidFill>
                <a:schemeClr val="tx1">
                  <a:lumMod val="85000"/>
                  <a:lumOff val="15000"/>
                </a:schemeClr>
              </a:solidFill>
            </a:endParaRPr>
          </a:p>
          <a:p>
            <a:r>
              <a:rPr lang="en-US" dirty="0" smtClean="0">
                <a:solidFill>
                  <a:schemeClr val="tx1">
                    <a:lumMod val="85000"/>
                    <a:lumOff val="15000"/>
                  </a:schemeClr>
                </a:solidFill>
              </a:rPr>
              <a:t>US Privatization</a:t>
            </a:r>
          </a:p>
          <a:p>
            <a:endParaRPr lang="en-US" dirty="0" smtClean="0">
              <a:solidFill>
                <a:schemeClr val="tx1">
                  <a:lumMod val="85000"/>
                  <a:lumOff val="15000"/>
                </a:schemeClr>
              </a:solidFill>
            </a:endParaRPr>
          </a:p>
          <a:p>
            <a:pPr lvl="0"/>
            <a:r>
              <a:rPr lang="en-US" dirty="0">
                <a:solidFill>
                  <a:schemeClr val="tx1">
                    <a:lumMod val="85000"/>
                    <a:lumOff val="15000"/>
                  </a:schemeClr>
                </a:solidFill>
              </a:rPr>
              <a:t>Japanese Private Finance Initiative (PFI) </a:t>
            </a:r>
            <a:r>
              <a:rPr lang="en-US" dirty="0" smtClean="0">
                <a:solidFill>
                  <a:schemeClr val="tx1">
                    <a:lumMod val="85000"/>
                    <a:lumOff val="15000"/>
                  </a:schemeClr>
                </a:solidFill>
              </a:rPr>
              <a:t>Act</a:t>
            </a:r>
          </a:p>
          <a:p>
            <a:pPr lvl="0"/>
            <a:endParaRPr lang="en-US" dirty="0" smtClean="0">
              <a:solidFill>
                <a:schemeClr val="tx1">
                  <a:lumMod val="85000"/>
                  <a:lumOff val="15000"/>
                </a:schemeClr>
              </a:solidFill>
            </a:endParaRPr>
          </a:p>
          <a:p>
            <a:pPr lvl="0"/>
            <a:r>
              <a:rPr lang="en-US" dirty="0" smtClean="0">
                <a:solidFill>
                  <a:schemeClr val="tx1">
                    <a:lumMod val="85000"/>
                    <a:lumOff val="15000"/>
                  </a:schemeClr>
                </a:solidFill>
              </a:rPr>
              <a:t>Australia - Ravenhall</a:t>
            </a:r>
          </a:p>
          <a:p>
            <a:pPr lvl="0"/>
            <a:endParaRPr lang="en-US" dirty="0">
              <a:solidFill>
                <a:schemeClr val="tx1">
                  <a:lumMod val="85000"/>
                  <a:lumOff val="15000"/>
                </a:schemeClr>
              </a:solidFill>
            </a:endParaRPr>
          </a:p>
          <a:p>
            <a:pPr lvl="0"/>
            <a:r>
              <a:rPr lang="en-US" dirty="0" smtClean="0">
                <a:solidFill>
                  <a:schemeClr val="tx1">
                    <a:lumMod val="85000"/>
                    <a:lumOff val="15000"/>
                  </a:schemeClr>
                </a:solidFill>
              </a:rPr>
              <a:t>Conclusions</a:t>
            </a:r>
            <a:endParaRPr lang="en-US" dirty="0">
              <a:solidFill>
                <a:schemeClr val="tx1">
                  <a:lumMod val="85000"/>
                  <a:lumOff val="15000"/>
                </a:schemeClr>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 contrast="-54000"/>
                    </a14:imgEffect>
                  </a14:imgLayer>
                </a14:imgProps>
              </a:ext>
              <a:ext uri="{28A0092B-C50C-407E-A947-70E740481C1C}">
                <a14:useLocalDpi xmlns:a14="http://schemas.microsoft.com/office/drawing/2010/main" val="0"/>
              </a:ext>
            </a:extLst>
          </a:blip>
          <a:stretch>
            <a:fillRect/>
          </a:stretch>
        </p:blipFill>
        <p:spPr>
          <a:xfrm>
            <a:off x="7122615" y="1447800"/>
            <a:ext cx="1640385" cy="4114800"/>
          </a:xfrm>
          <a:prstGeom prst="rect">
            <a:avLst/>
          </a:prstGeom>
        </p:spPr>
      </p:pic>
      <p:sp>
        <p:nvSpPr>
          <p:cNvPr id="4" name="TextBox 3"/>
          <p:cNvSpPr txBox="1"/>
          <p:nvPr/>
        </p:nvSpPr>
        <p:spPr>
          <a:xfrm>
            <a:off x="609600" y="6029980"/>
            <a:ext cx="8077200" cy="523220"/>
          </a:xfrm>
          <a:prstGeom prst="rect">
            <a:avLst/>
          </a:prstGeom>
          <a:noFill/>
        </p:spPr>
        <p:txBody>
          <a:bodyPr wrap="square" rtlCol="0">
            <a:spAutoFit/>
          </a:bodyPr>
          <a:lstStyle/>
          <a:p>
            <a:pPr algn="ctr"/>
            <a:r>
              <a:rPr lang="en-US" sz="1400" dirty="0" smtClean="0"/>
              <a:t>This is a slightly expanded version of what was presented at the conference. It adds to a few slides to reflect what was spoken and incorporates some ideas </a:t>
            </a:r>
            <a:r>
              <a:rPr lang="en-US" sz="1400" smtClean="0"/>
              <a:t>from later </a:t>
            </a:r>
            <a:r>
              <a:rPr lang="en-US" sz="1400" dirty="0" smtClean="0"/>
              <a:t>conversations about the session. </a:t>
            </a:r>
            <a:endParaRPr lang="en-US" sz="1400" dirty="0"/>
          </a:p>
        </p:txBody>
      </p:sp>
    </p:spTree>
    <p:extLst>
      <p:ext uri="{BB962C8B-B14F-4D97-AF65-F5344CB8AC3E}">
        <p14:creationId xmlns:p14="http://schemas.microsoft.com/office/powerpoint/2010/main" val="1563746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4800" dirty="0" smtClean="0"/>
              <a:t>Conclusions III</a:t>
            </a:r>
            <a:endParaRPr lang="en-US" sz="4800" dirty="0"/>
          </a:p>
        </p:txBody>
      </p:sp>
      <p:sp>
        <p:nvSpPr>
          <p:cNvPr id="3" name="Content Placeholder 2"/>
          <p:cNvSpPr>
            <a:spLocks noGrp="1"/>
          </p:cNvSpPr>
          <p:nvPr>
            <p:ph idx="1"/>
          </p:nvPr>
        </p:nvSpPr>
        <p:spPr>
          <a:xfrm>
            <a:off x="457200" y="1676400"/>
            <a:ext cx="8229600" cy="4800600"/>
          </a:xfrm>
        </p:spPr>
        <p:txBody>
          <a:bodyPr>
            <a:normAutofit/>
          </a:bodyPr>
          <a:lstStyle/>
          <a:p>
            <a:pPr marL="0" indent="0">
              <a:buNone/>
            </a:pPr>
            <a:r>
              <a:rPr lang="en-US" b="1" dirty="0" smtClean="0">
                <a:solidFill>
                  <a:schemeClr val="tx1">
                    <a:lumMod val="85000"/>
                    <a:lumOff val="15000"/>
                  </a:schemeClr>
                </a:solidFill>
              </a:rPr>
              <a:t>Public-private partnerships that emphasize rehabilitation undercut the objection that private interests “profit from misery.” But larger objection is creation of “bodies destined for profitable punishment”. </a:t>
            </a:r>
            <a:endParaRPr lang="en-US" dirty="0" smtClean="0">
              <a:solidFill>
                <a:schemeClr val="tx1">
                  <a:lumMod val="85000"/>
                  <a:lumOff val="15000"/>
                </a:schemeClr>
              </a:solidFill>
            </a:endParaRPr>
          </a:p>
          <a:p>
            <a:pPr marL="457200" lvl="1" indent="0">
              <a:buNone/>
            </a:pPr>
            <a:endParaRPr lang="en-US" sz="2000" dirty="0" smtClean="0"/>
          </a:p>
          <a:p>
            <a:pPr lvl="1"/>
            <a:r>
              <a:rPr lang="en-US" sz="2200" dirty="0" smtClean="0"/>
              <a:t>Campaign contributions</a:t>
            </a:r>
          </a:p>
          <a:p>
            <a:pPr lvl="1"/>
            <a:r>
              <a:rPr lang="en-US" sz="2200" dirty="0" smtClean="0"/>
              <a:t>Political lobbying</a:t>
            </a:r>
          </a:p>
          <a:p>
            <a:pPr lvl="1"/>
            <a:r>
              <a:rPr lang="en-US" sz="2200" dirty="0" smtClean="0"/>
              <a:t>Economies of scale </a:t>
            </a:r>
          </a:p>
          <a:p>
            <a:pPr marL="457200" lvl="1" indent="0">
              <a:buNone/>
            </a:pPr>
            <a:r>
              <a:rPr lang="en-US" sz="2200" dirty="0"/>
              <a:t>	</a:t>
            </a:r>
            <a:r>
              <a:rPr lang="en-US" sz="2200" dirty="0" smtClean="0"/>
              <a:t>(encourage bigness)</a:t>
            </a:r>
          </a:p>
          <a:p>
            <a:pPr lvl="1"/>
            <a:r>
              <a:rPr lang="en-US" sz="2200" dirty="0" smtClean="0"/>
              <a:t>Perverse incentives</a:t>
            </a:r>
          </a:p>
          <a:p>
            <a:pPr lvl="1"/>
            <a:r>
              <a:rPr lang="en-US" sz="2200" dirty="0" err="1" smtClean="0"/>
              <a:t>Mis</a:t>
            </a:r>
            <a:r>
              <a:rPr lang="en-US" sz="2200" dirty="0" smtClean="0"/>
              <a:t>-allocation of capital</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3331083"/>
            <a:ext cx="3528529" cy="3222117"/>
          </a:xfrm>
          <a:prstGeom prst="rect">
            <a:avLst/>
          </a:prstGeom>
          <a:ln w="12700">
            <a:solidFill>
              <a:schemeClr val="tx2"/>
            </a:solidFill>
          </a:ln>
        </p:spPr>
      </p:pic>
    </p:spTree>
    <p:extLst>
      <p:ext uri="{BB962C8B-B14F-4D97-AF65-F5344CB8AC3E}">
        <p14:creationId xmlns:p14="http://schemas.microsoft.com/office/powerpoint/2010/main" val="385154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800" dirty="0" smtClean="0"/>
              <a:t>Conclusion IV</a:t>
            </a:r>
            <a:endParaRPr lang="en-US" sz="4800" dirty="0"/>
          </a:p>
        </p:txBody>
      </p:sp>
      <p:sp>
        <p:nvSpPr>
          <p:cNvPr id="3" name="Content Placeholder 2"/>
          <p:cNvSpPr>
            <a:spLocks noGrp="1"/>
          </p:cNvSpPr>
          <p:nvPr>
            <p:ph idx="1"/>
          </p:nvPr>
        </p:nvSpPr>
        <p:spPr>
          <a:xfrm>
            <a:off x="533400" y="1371600"/>
            <a:ext cx="8229600" cy="990600"/>
          </a:xfrm>
        </p:spPr>
        <p:txBody>
          <a:bodyPr/>
          <a:lstStyle/>
          <a:p>
            <a:pPr marL="0" indent="0">
              <a:buNone/>
            </a:pPr>
            <a:r>
              <a:rPr lang="en-US" b="1" dirty="0" smtClean="0">
                <a:solidFill>
                  <a:schemeClr val="tx1">
                    <a:lumMod val="85000"/>
                    <a:lumOff val="15000"/>
                  </a:schemeClr>
                </a:solidFill>
              </a:rPr>
              <a:t>Privatization requires mechanisms for state to oversee business and hold them accountable.</a:t>
            </a:r>
            <a:r>
              <a:rPr lang="en-US" dirty="0" smtClean="0">
                <a:solidFill>
                  <a:schemeClr val="tx1">
                    <a:lumMod val="85000"/>
                    <a:lumOff val="15000"/>
                  </a:schemeClr>
                </a:solidFill>
              </a:rPr>
              <a:t> </a:t>
            </a:r>
          </a:p>
        </p:txBody>
      </p:sp>
      <p:sp>
        <p:nvSpPr>
          <p:cNvPr id="4" name="TextBox 3"/>
          <p:cNvSpPr txBox="1"/>
          <p:nvPr/>
        </p:nvSpPr>
        <p:spPr>
          <a:xfrm>
            <a:off x="457200" y="2667000"/>
            <a:ext cx="5562600" cy="3785652"/>
          </a:xfrm>
          <a:prstGeom prst="rect">
            <a:avLst/>
          </a:prstGeom>
          <a:noFill/>
        </p:spPr>
        <p:txBody>
          <a:bodyPr wrap="square" rtlCol="0">
            <a:spAutoFit/>
          </a:bodyPr>
          <a:lstStyle/>
          <a:p>
            <a:pPr marL="285750" indent="-285750">
              <a:buFont typeface="Arial"/>
              <a:buChar char="•"/>
            </a:pPr>
            <a:r>
              <a:rPr lang="en-US" sz="2400" dirty="0">
                <a:latin typeface="+mj-lt"/>
              </a:rPr>
              <a:t>Government should keep control of key </a:t>
            </a:r>
            <a:r>
              <a:rPr lang="en-US" sz="2400" dirty="0" smtClean="0">
                <a:latin typeface="+mj-lt"/>
              </a:rPr>
              <a:t>management positions </a:t>
            </a:r>
          </a:p>
          <a:p>
            <a:pPr marL="285750" indent="-285750">
              <a:buFont typeface="Arial"/>
              <a:buChar char="•"/>
            </a:pPr>
            <a:r>
              <a:rPr lang="en-US" sz="2400" dirty="0" smtClean="0">
                <a:latin typeface="+mj-lt"/>
              </a:rPr>
              <a:t>Contracts need to be made public (accountability of politicians)</a:t>
            </a:r>
            <a:endParaRPr lang="en-US" sz="2400" dirty="0">
              <a:latin typeface="+mj-lt"/>
            </a:endParaRPr>
          </a:p>
          <a:p>
            <a:pPr marL="285750" indent="-285750">
              <a:buFont typeface="Arial"/>
              <a:buChar char="•"/>
            </a:pPr>
            <a:r>
              <a:rPr lang="en-US" sz="2400" dirty="0">
                <a:latin typeface="+mj-lt"/>
              </a:rPr>
              <a:t>Contracts need to be well written and comprehensive</a:t>
            </a:r>
          </a:p>
          <a:p>
            <a:pPr marL="285750" indent="-285750">
              <a:buFont typeface="Arial"/>
              <a:buChar char="•"/>
            </a:pPr>
            <a:r>
              <a:rPr lang="en-US" sz="2400" dirty="0">
                <a:latin typeface="+mj-lt"/>
              </a:rPr>
              <a:t>Effective oversight </a:t>
            </a:r>
          </a:p>
          <a:p>
            <a:pPr marL="285750" indent="-285750">
              <a:buFont typeface="Arial"/>
              <a:buChar char="•"/>
            </a:pPr>
            <a:r>
              <a:rPr lang="en-US" sz="2400" dirty="0">
                <a:latin typeface="+mj-lt"/>
              </a:rPr>
              <a:t>Penalties greater than profit from </a:t>
            </a:r>
            <a:r>
              <a:rPr lang="en-US" sz="2400" dirty="0" smtClean="0">
                <a:latin typeface="+mj-lt"/>
              </a:rPr>
              <a:t>wrongdoing</a:t>
            </a:r>
            <a:endParaRPr lang="en-US" sz="2400" dirty="0">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709" y="2667000"/>
            <a:ext cx="276649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529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4800" dirty="0" smtClean="0"/>
              <a:t>Conclusion V</a:t>
            </a:r>
            <a:endParaRPr lang="en-US" sz="4800" dirty="0"/>
          </a:p>
        </p:txBody>
      </p:sp>
      <p:sp>
        <p:nvSpPr>
          <p:cNvPr id="3" name="Content Placeholder 2"/>
          <p:cNvSpPr>
            <a:spLocks noGrp="1"/>
          </p:cNvSpPr>
          <p:nvPr>
            <p:ph idx="1"/>
          </p:nvPr>
        </p:nvSpPr>
        <p:spPr>
          <a:xfrm>
            <a:off x="533400" y="1219200"/>
            <a:ext cx="8229600" cy="990600"/>
          </a:xfrm>
        </p:spPr>
        <p:txBody>
          <a:bodyPr>
            <a:normAutofit/>
          </a:bodyPr>
          <a:lstStyle/>
          <a:p>
            <a:pPr marL="0" indent="0">
              <a:buNone/>
            </a:pPr>
            <a:r>
              <a:rPr lang="en-US" b="1" dirty="0" smtClean="0">
                <a:solidFill>
                  <a:schemeClr val="tx1">
                    <a:lumMod val="85000"/>
                    <a:lumOff val="15000"/>
                  </a:schemeClr>
                </a:solidFill>
              </a:rPr>
              <a:t>Financial savings is not a moral justification for privatization, which worsens problems of inequality.</a:t>
            </a:r>
            <a:r>
              <a:rPr lang="en-US" dirty="0" smtClean="0">
                <a:solidFill>
                  <a:schemeClr val="tx1">
                    <a:lumMod val="85000"/>
                    <a:lumOff val="15000"/>
                  </a:schemeClr>
                </a:solidFill>
              </a:rPr>
              <a:t> </a:t>
            </a:r>
          </a:p>
        </p:txBody>
      </p:sp>
      <p:sp>
        <p:nvSpPr>
          <p:cNvPr id="4" name="TextBox 3"/>
          <p:cNvSpPr txBox="1"/>
          <p:nvPr/>
        </p:nvSpPr>
        <p:spPr>
          <a:xfrm>
            <a:off x="457200" y="2304395"/>
            <a:ext cx="5181600" cy="4401205"/>
          </a:xfrm>
          <a:prstGeom prst="rect">
            <a:avLst/>
          </a:prstGeom>
          <a:noFill/>
        </p:spPr>
        <p:txBody>
          <a:bodyPr wrap="square" rtlCol="0">
            <a:spAutoFit/>
          </a:bodyPr>
          <a:lstStyle/>
          <a:p>
            <a:pPr marL="285750" indent="-285750">
              <a:buFont typeface="Arial"/>
              <a:buChar char="•"/>
            </a:pPr>
            <a:r>
              <a:rPr lang="en-US" sz="2400" dirty="0" smtClean="0">
                <a:latin typeface="+mj-lt"/>
              </a:rPr>
              <a:t>Savings overstated because of industry-funded research and PR.</a:t>
            </a:r>
          </a:p>
          <a:p>
            <a:pPr marL="285750" indent="-285750">
              <a:buFont typeface="Arial"/>
              <a:buChar char="•"/>
            </a:pPr>
            <a:r>
              <a:rPr lang="en-US" sz="2400" dirty="0" smtClean="0">
                <a:latin typeface="+mj-lt"/>
              </a:rPr>
              <a:t>Any savings comes at expense of worker pay and salaries.</a:t>
            </a:r>
          </a:p>
          <a:p>
            <a:pPr marL="742950" lvl="1" indent="-285750">
              <a:buFont typeface="Arial"/>
              <a:buChar char="•"/>
            </a:pPr>
            <a:r>
              <a:rPr lang="en-US" sz="2000" dirty="0"/>
              <a:t>“A lot of jobs in government are middle-class jobs that in the private sector are not middle-class </a:t>
            </a:r>
            <a:r>
              <a:rPr lang="en-US" sz="2000" dirty="0" smtClean="0"/>
              <a:t>jobs. People </a:t>
            </a:r>
            <a:r>
              <a:rPr lang="en-US" sz="2000" dirty="0"/>
              <a:t>aren’t willing to support conditions for public workers that they themselves no longer enjoy.” </a:t>
            </a:r>
            <a:r>
              <a:rPr lang="en-US" sz="1600" dirty="0">
                <a:hlinkClick r:id="rId3"/>
              </a:rPr>
              <a:t>John </a:t>
            </a:r>
            <a:r>
              <a:rPr lang="en-US" sz="1600" dirty="0" smtClean="0">
                <a:hlinkClick r:id="rId3"/>
              </a:rPr>
              <a:t>Donahue, Kennedy </a:t>
            </a:r>
            <a:r>
              <a:rPr lang="en-US" sz="1600" dirty="0">
                <a:hlinkClick r:id="rId3"/>
              </a:rPr>
              <a:t>School of Government at </a:t>
            </a:r>
            <a:r>
              <a:rPr lang="en-US" sz="1600" dirty="0" smtClean="0">
                <a:hlinkClick r:id="rId3"/>
              </a:rPr>
              <a:t>Harvard University</a:t>
            </a:r>
            <a:r>
              <a:rPr lang="en-US" sz="2400" dirty="0" smtClean="0"/>
              <a:t> </a:t>
            </a:r>
            <a:endParaRPr lang="en-US" sz="2400" dirty="0" smtClean="0">
              <a:latin typeface="+mj-lt"/>
            </a:endParaRPr>
          </a:p>
        </p:txBody>
      </p:sp>
      <p:graphicFrame>
        <p:nvGraphicFramePr>
          <p:cNvPr id="7" name="Content Placeholder 3"/>
          <p:cNvGraphicFramePr>
            <a:graphicFrameLocks/>
          </p:cNvGraphicFramePr>
          <p:nvPr>
            <p:extLst>
              <p:ext uri="{D42A27DB-BD31-4B8C-83A1-F6EECF244321}">
                <p14:modId xmlns:p14="http://schemas.microsoft.com/office/powerpoint/2010/main" val="4007874223"/>
              </p:ext>
            </p:extLst>
          </p:nvPr>
        </p:nvGraphicFramePr>
        <p:xfrm>
          <a:off x="5867400" y="2357121"/>
          <a:ext cx="2895600" cy="2748280"/>
        </p:xfrm>
        <a:graphic>
          <a:graphicData uri="http://schemas.openxmlformats.org/drawingml/2006/table">
            <a:tbl>
              <a:tblPr firstRow="1" bandRow="1">
                <a:tableStyleId>{5C22544A-7EE6-4342-B048-85BDC9FD1C3A}</a:tableStyleId>
              </a:tblPr>
              <a:tblGrid>
                <a:gridCol w="1447800"/>
                <a:gridCol w="1447800"/>
              </a:tblGrid>
              <a:tr h="370840">
                <a:tc>
                  <a:txBody>
                    <a:bodyPr/>
                    <a:lstStyle/>
                    <a:p>
                      <a:pPr algn="ctr"/>
                      <a:r>
                        <a:rPr lang="en-US" dirty="0" smtClean="0"/>
                        <a:t>Private</a:t>
                      </a:r>
                      <a:endParaRPr lang="en-US" dirty="0"/>
                    </a:p>
                  </a:txBody>
                  <a:tcPr/>
                </a:tc>
                <a:tc>
                  <a:txBody>
                    <a:bodyPr/>
                    <a:lstStyle/>
                    <a:p>
                      <a:pPr algn="ctr"/>
                      <a:r>
                        <a:rPr lang="en-US" dirty="0" smtClean="0"/>
                        <a:t>Public</a:t>
                      </a:r>
                      <a:endParaRPr lang="en-US" dirty="0"/>
                    </a:p>
                  </a:txBody>
                  <a:tcPr/>
                </a:tc>
              </a:tr>
              <a:tr h="370840">
                <a:tc>
                  <a:txBody>
                    <a:bodyPr/>
                    <a:lstStyle/>
                    <a:p>
                      <a:r>
                        <a:rPr lang="en-US" dirty="0" smtClean="0"/>
                        <a:t>GEO</a:t>
                      </a:r>
                      <a:r>
                        <a:rPr lang="en-US" baseline="0" dirty="0" smtClean="0"/>
                        <a:t> CEO  = $6 million (2012)</a:t>
                      </a:r>
                      <a:endParaRPr lang="en-US" dirty="0"/>
                    </a:p>
                  </a:txBody>
                  <a:tcPr/>
                </a:tc>
                <a:tc>
                  <a:txBody>
                    <a:bodyPr/>
                    <a:lstStyle/>
                    <a:p>
                      <a:r>
                        <a:rPr lang="en-US" dirty="0" err="1" smtClean="0"/>
                        <a:t>Dept</a:t>
                      </a:r>
                      <a:r>
                        <a:rPr lang="en-US" dirty="0" smtClean="0"/>
                        <a:t> of Corrections Director = less than $200,000</a:t>
                      </a:r>
                      <a:endParaRPr lang="en-US" dirty="0"/>
                    </a:p>
                  </a:txBody>
                  <a:tcPr/>
                </a:tc>
              </a:tr>
              <a:tr h="370840">
                <a:tc>
                  <a:txBody>
                    <a:bodyPr/>
                    <a:lstStyle/>
                    <a:p>
                      <a:r>
                        <a:rPr lang="en-US" dirty="0" smtClean="0"/>
                        <a:t>Guard = $30,460 (2010)</a:t>
                      </a:r>
                      <a:endParaRPr lang="en-US" dirty="0"/>
                    </a:p>
                  </a:txBody>
                  <a:tcPr/>
                </a:tc>
                <a:tc>
                  <a:txBody>
                    <a:bodyPr/>
                    <a:lstStyle/>
                    <a:p>
                      <a:r>
                        <a:rPr lang="en-US" dirty="0" smtClean="0"/>
                        <a:t>$39,040 (2010)</a:t>
                      </a:r>
                      <a:endParaRPr lang="en-US" dirty="0"/>
                    </a:p>
                  </a:txBody>
                  <a:tcPr/>
                </a:tc>
              </a:tr>
            </a:tbl>
          </a:graphicData>
        </a:graphic>
      </p:graphicFrame>
      <p:sp>
        <p:nvSpPr>
          <p:cNvPr id="8" name="TextBox 7"/>
          <p:cNvSpPr txBox="1"/>
          <p:nvPr/>
        </p:nvSpPr>
        <p:spPr>
          <a:xfrm>
            <a:off x="5867400" y="5181600"/>
            <a:ext cx="3048000" cy="1569660"/>
          </a:xfrm>
          <a:prstGeom prst="rect">
            <a:avLst/>
          </a:prstGeom>
          <a:noFill/>
        </p:spPr>
        <p:txBody>
          <a:bodyPr wrap="square" rtlCol="0">
            <a:spAutoFit/>
          </a:bodyPr>
          <a:lstStyle/>
          <a:p>
            <a:r>
              <a:rPr lang="en-US" sz="1600" dirty="0" smtClean="0"/>
              <a:t>Salary only, does not include the value of benefits.</a:t>
            </a:r>
          </a:p>
          <a:p>
            <a:endParaRPr lang="en-US" sz="1600" dirty="0" smtClean="0"/>
          </a:p>
          <a:p>
            <a:r>
              <a:rPr lang="en-US" sz="1200" dirty="0" smtClean="0"/>
              <a:t>From Barak, Leighton and Cotton, </a:t>
            </a:r>
            <a:r>
              <a:rPr lang="en-US" sz="1200" i="1" dirty="0" smtClean="0"/>
              <a:t>Class, Race, Gender &amp; Crime</a:t>
            </a:r>
            <a:r>
              <a:rPr lang="en-US" sz="1200" dirty="0" smtClean="0"/>
              <a:t>, 4</a:t>
            </a:r>
            <a:r>
              <a:rPr lang="en-US" sz="1200" baseline="30000" dirty="0" smtClean="0"/>
              <a:t>th</a:t>
            </a:r>
            <a:r>
              <a:rPr lang="en-US" sz="1200" dirty="0" smtClean="0"/>
              <a:t> </a:t>
            </a:r>
            <a:r>
              <a:rPr lang="en-US" sz="1200" dirty="0" err="1" smtClean="0"/>
              <a:t>ed</a:t>
            </a:r>
            <a:r>
              <a:rPr lang="en-US" sz="1200" dirty="0" smtClean="0"/>
              <a:t> (from Securities and Exchange Commission and Bureau of Labor Statistics data)</a:t>
            </a:r>
            <a:endParaRPr lang="en-US" sz="1200" dirty="0"/>
          </a:p>
        </p:txBody>
      </p:sp>
    </p:spTree>
    <p:extLst>
      <p:ext uri="{BB962C8B-B14F-4D97-AF65-F5344CB8AC3E}">
        <p14:creationId xmlns:p14="http://schemas.microsoft.com/office/powerpoint/2010/main" val="384424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620000" cy="5410200"/>
          </a:xfrm>
          <a:solidFill>
            <a:schemeClr val="bg1">
              <a:lumMod val="85000"/>
            </a:schemeClr>
          </a:solidFill>
        </p:spPr>
        <p:txBody>
          <a:bodyPr lIns="548640" tIns="457200" rIns="548640" bIns="182880">
            <a:normAutofit/>
          </a:bodyPr>
          <a:lstStyle/>
          <a:p>
            <a:pPr marL="0" indent="0">
              <a:buNone/>
            </a:pPr>
            <a:r>
              <a:rPr lang="en-US" sz="2200" dirty="0" smtClean="0">
                <a:solidFill>
                  <a:schemeClr val="tx2"/>
                </a:solidFill>
              </a:rPr>
              <a:t>Dr. Paul Leighton is a Professor in the Department of Sociology, Anthropology &amp; Criminology at Eastern Michigan University. He is the co-author of </a:t>
            </a:r>
            <a:r>
              <a:rPr lang="en-US" sz="2200" i="1" dirty="0" smtClean="0">
                <a:solidFill>
                  <a:schemeClr val="tx2"/>
                </a:solidFill>
              </a:rPr>
              <a:t>Punishment for Sale: Private Prisons, Big Business and the Incarceration Binge</a:t>
            </a:r>
            <a:r>
              <a:rPr lang="en-US" sz="2200" dirty="0" smtClean="0">
                <a:solidFill>
                  <a:schemeClr val="tx2"/>
                </a:solidFill>
              </a:rPr>
              <a:t>. </a:t>
            </a:r>
            <a:endParaRPr lang="en-US" sz="2200" dirty="0">
              <a:solidFill>
                <a:schemeClr val="tx2"/>
              </a:solidFill>
            </a:endParaRPr>
          </a:p>
          <a:p>
            <a:pPr marL="0" indent="0">
              <a:buNone/>
            </a:pPr>
            <a:endParaRPr lang="en-US" sz="2000" dirty="0" smtClean="0">
              <a:solidFill>
                <a:schemeClr val="tx2"/>
              </a:solidFill>
            </a:endParaRPr>
          </a:p>
          <a:p>
            <a:pPr marL="0" indent="0">
              <a:buNone/>
            </a:pPr>
            <a:r>
              <a:rPr lang="en-US" sz="1900" dirty="0" smtClean="0">
                <a:solidFill>
                  <a:schemeClr val="tx2"/>
                </a:solidFill>
              </a:rPr>
              <a:t>More </a:t>
            </a:r>
            <a:r>
              <a:rPr lang="en-US" sz="1900" dirty="0" smtClean="0">
                <a:solidFill>
                  <a:schemeClr val="tx2"/>
                </a:solidFill>
              </a:rPr>
              <a:t>information: </a:t>
            </a:r>
            <a:endParaRPr lang="en-US" sz="1900" dirty="0" smtClean="0">
              <a:solidFill>
                <a:schemeClr val="tx2"/>
              </a:solidFill>
            </a:endParaRPr>
          </a:p>
          <a:p>
            <a:pPr marL="0" indent="0">
              <a:buNone/>
            </a:pPr>
            <a:r>
              <a:rPr lang="en-US" sz="1900" dirty="0" smtClean="0">
                <a:solidFill>
                  <a:schemeClr val="tx2"/>
                </a:solidFill>
                <a:hlinkClick r:id="rId3"/>
              </a:rPr>
              <a:t>http</a:t>
            </a:r>
            <a:r>
              <a:rPr lang="en-US" sz="1900" dirty="0">
                <a:solidFill>
                  <a:schemeClr val="tx2"/>
                </a:solidFill>
                <a:hlinkClick r:id="rId3"/>
              </a:rPr>
              <a:t>://</a:t>
            </a:r>
            <a:r>
              <a:rPr lang="en-US" sz="1900" dirty="0" smtClean="0">
                <a:solidFill>
                  <a:schemeClr val="tx2"/>
                </a:solidFill>
                <a:hlinkClick r:id="rId3"/>
              </a:rPr>
              <a:t>paulsjusticepage.com/paul/pauls-cv.htm</a:t>
            </a:r>
            <a:endParaRPr lang="en-US" sz="1900" dirty="0" smtClean="0">
              <a:solidFill>
                <a:schemeClr val="tx2"/>
              </a:solidFill>
            </a:endParaRPr>
          </a:p>
          <a:p>
            <a:pPr marL="0" indent="0">
              <a:buNone/>
            </a:pPr>
            <a:endParaRPr lang="en-US" sz="2000" dirty="0">
              <a:solidFill>
                <a:schemeClr val="tx2"/>
              </a:solidFill>
            </a:endParaRPr>
          </a:p>
          <a:p>
            <a:pPr marL="0" indent="0">
              <a:buNone/>
            </a:pPr>
            <a:r>
              <a:rPr lang="en-US" sz="1300" dirty="0" smtClean="0">
                <a:solidFill>
                  <a:schemeClr val="tx2"/>
                </a:solidFill>
              </a:rPr>
              <a:t>See also:</a:t>
            </a:r>
          </a:p>
          <a:p>
            <a:pPr marL="0" indent="0">
              <a:buNone/>
            </a:pPr>
            <a:r>
              <a:rPr lang="en-US" sz="1300" dirty="0" smtClean="0">
                <a:solidFill>
                  <a:schemeClr val="tx2"/>
                </a:solidFill>
              </a:rPr>
              <a:t>The Problems With Private Prisons, </a:t>
            </a:r>
          </a:p>
          <a:p>
            <a:pPr marL="0" indent="0">
              <a:buNone/>
            </a:pPr>
            <a:r>
              <a:rPr lang="en-US" sz="1300" dirty="0">
                <a:solidFill>
                  <a:schemeClr val="tx2"/>
                </a:solidFill>
                <a:hlinkClick r:id="rId4"/>
              </a:rPr>
              <a:t>http://</a:t>
            </a:r>
            <a:r>
              <a:rPr lang="en-US" sz="1300" dirty="0" smtClean="0">
                <a:solidFill>
                  <a:schemeClr val="tx2"/>
                </a:solidFill>
                <a:hlinkClick r:id="rId4"/>
              </a:rPr>
              <a:t>www.paulsjusticeblog.com/2013/04/the_problems_with_private_prisons.php</a:t>
            </a:r>
            <a:r>
              <a:rPr lang="en-US" sz="1300" dirty="0" smtClean="0">
                <a:solidFill>
                  <a:schemeClr val="tx2"/>
                </a:solidFill>
              </a:rPr>
              <a:t> </a:t>
            </a:r>
            <a:endParaRPr lang="en-US" sz="1300" dirty="0">
              <a:solidFill>
                <a:schemeClr val="tx2"/>
              </a:solidFill>
            </a:endParaRPr>
          </a:p>
          <a:p>
            <a:pPr marL="0" indent="0">
              <a:buNone/>
            </a:pPr>
            <a:r>
              <a:rPr lang="en-US" sz="1300" dirty="0" smtClean="0">
                <a:solidFill>
                  <a:schemeClr val="tx2"/>
                </a:solidFill>
              </a:rPr>
              <a:t>Prison Privatization in the U.S. and Japan</a:t>
            </a:r>
          </a:p>
          <a:p>
            <a:pPr marL="0" indent="0">
              <a:buNone/>
            </a:pPr>
            <a:r>
              <a:rPr lang="en-US" sz="1300" dirty="0">
                <a:solidFill>
                  <a:schemeClr val="tx2"/>
                </a:solidFill>
                <a:hlinkClick r:id="rId5"/>
              </a:rPr>
              <a:t>http://</a:t>
            </a:r>
            <a:r>
              <a:rPr lang="en-US" sz="1300" dirty="0" smtClean="0">
                <a:solidFill>
                  <a:schemeClr val="tx2"/>
                </a:solidFill>
                <a:hlinkClick r:id="rId5"/>
              </a:rPr>
              <a:t>www.paulsjusticeblog.com/2014/06/we_need_a_postwarehouse_prison.php</a:t>
            </a:r>
            <a:r>
              <a:rPr lang="en-US" sz="1300" dirty="0" smtClean="0">
                <a:solidFill>
                  <a:schemeClr val="tx2"/>
                </a:solidFill>
              </a:rPr>
              <a:t> </a:t>
            </a:r>
            <a:endParaRPr lang="en-US" sz="1300" dirty="0" smtClean="0">
              <a:solidFill>
                <a:schemeClr val="tx2"/>
              </a:solidFill>
            </a:endParaRPr>
          </a:p>
          <a:p>
            <a:pPr marL="0" indent="0">
              <a:buNone/>
            </a:pPr>
            <a:r>
              <a:rPr lang="en-US" sz="1300" dirty="0" smtClean="0">
                <a:solidFill>
                  <a:schemeClr val="tx2"/>
                </a:solidFill>
              </a:rPr>
              <a:t>Why Private prisons Do Not Save Money</a:t>
            </a:r>
          </a:p>
          <a:p>
            <a:pPr marL="0" indent="0">
              <a:buNone/>
            </a:pPr>
            <a:r>
              <a:rPr lang="en-US" sz="1300" dirty="0">
                <a:solidFill>
                  <a:schemeClr val="tx2"/>
                </a:solidFill>
                <a:hlinkClick r:id="rId6"/>
              </a:rPr>
              <a:t>http://</a:t>
            </a:r>
            <a:r>
              <a:rPr lang="en-US" sz="1300" dirty="0" smtClean="0">
                <a:solidFill>
                  <a:schemeClr val="tx2"/>
                </a:solidFill>
                <a:hlinkClick r:id="rId6"/>
              </a:rPr>
              <a:t>www.paulsjusticeblog.com/2014/10/why_private_prisons_do_not_save_money.php</a:t>
            </a:r>
            <a:r>
              <a:rPr lang="en-US" sz="1300" dirty="0" smtClean="0">
                <a:solidFill>
                  <a:schemeClr val="tx2"/>
                </a:solidFill>
              </a:rPr>
              <a:t> </a:t>
            </a:r>
            <a:endParaRPr lang="en-US" sz="1300" dirty="0">
              <a:solidFill>
                <a:schemeClr val="tx2"/>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2846113"/>
            <a:ext cx="1011264" cy="1754841"/>
          </a:xfrm>
          <a:prstGeom prst="rect">
            <a:avLst/>
          </a:prstGeom>
        </p:spPr>
      </p:pic>
    </p:spTree>
    <p:extLst>
      <p:ext uri="{BB962C8B-B14F-4D97-AF65-F5344CB8AC3E}">
        <p14:creationId xmlns:p14="http://schemas.microsoft.com/office/powerpoint/2010/main" val="268769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4800" dirty="0"/>
              <a:t>Dimensions of Privatization</a:t>
            </a:r>
          </a:p>
        </p:txBody>
      </p:sp>
      <p:sp>
        <p:nvSpPr>
          <p:cNvPr id="3" name="Content Placeholder 2"/>
          <p:cNvSpPr>
            <a:spLocks noGrp="1"/>
          </p:cNvSpPr>
          <p:nvPr>
            <p:ph idx="1"/>
          </p:nvPr>
        </p:nvSpPr>
        <p:spPr/>
        <p:txBody>
          <a:bodyPr>
            <a:normAutofit lnSpcReduction="10000"/>
          </a:bodyPr>
          <a:lstStyle/>
          <a:p>
            <a:r>
              <a:rPr lang="en-US" dirty="0" smtClean="0">
                <a:solidFill>
                  <a:schemeClr val="tx1">
                    <a:lumMod val="85000"/>
                    <a:lumOff val="15000"/>
                  </a:schemeClr>
                </a:solidFill>
              </a:rPr>
              <a:t>Legal – and ethical – basis for privatization?</a:t>
            </a:r>
          </a:p>
          <a:p>
            <a:endParaRPr lang="en-US" dirty="0">
              <a:solidFill>
                <a:schemeClr val="tx1">
                  <a:lumMod val="85000"/>
                  <a:lumOff val="15000"/>
                </a:schemeClr>
              </a:solidFill>
            </a:endParaRPr>
          </a:p>
          <a:p>
            <a:r>
              <a:rPr lang="en-US" dirty="0" smtClean="0">
                <a:solidFill>
                  <a:schemeClr val="tx1">
                    <a:lumMod val="85000"/>
                    <a:lumOff val="15000"/>
                  </a:schemeClr>
                </a:solidFill>
              </a:rPr>
              <a:t>How much privatization?</a:t>
            </a:r>
          </a:p>
          <a:p>
            <a:pPr lvl="1"/>
            <a:r>
              <a:rPr lang="en-US" dirty="0" smtClean="0">
                <a:solidFill>
                  <a:schemeClr val="tx1">
                    <a:lumMod val="85000"/>
                    <a:lumOff val="15000"/>
                  </a:schemeClr>
                </a:solidFill>
              </a:rPr>
              <a:t>What functions?</a:t>
            </a:r>
          </a:p>
          <a:p>
            <a:pPr lvl="1"/>
            <a:r>
              <a:rPr lang="en-US" dirty="0" smtClean="0">
                <a:solidFill>
                  <a:schemeClr val="tx1">
                    <a:lumMod val="85000"/>
                    <a:lumOff val="15000"/>
                  </a:schemeClr>
                </a:solidFill>
              </a:rPr>
              <a:t>How many prisons?</a:t>
            </a:r>
          </a:p>
          <a:p>
            <a:pPr lvl="1"/>
            <a:r>
              <a:rPr lang="en-US" dirty="0" smtClean="0">
                <a:solidFill>
                  <a:schemeClr val="tx1">
                    <a:lumMod val="85000"/>
                    <a:lumOff val="15000"/>
                  </a:schemeClr>
                </a:solidFill>
              </a:rPr>
              <a:t>What type of control and oversight?</a:t>
            </a:r>
          </a:p>
          <a:p>
            <a:pPr lvl="1"/>
            <a:endParaRPr lang="en-US" dirty="0">
              <a:solidFill>
                <a:schemeClr val="tx1">
                  <a:lumMod val="85000"/>
                  <a:lumOff val="15000"/>
                </a:schemeClr>
              </a:solidFill>
            </a:endParaRPr>
          </a:p>
          <a:p>
            <a:r>
              <a:rPr lang="en-US" dirty="0" smtClean="0">
                <a:solidFill>
                  <a:schemeClr val="tx1">
                    <a:lumMod val="85000"/>
                    <a:lumOff val="15000"/>
                  </a:schemeClr>
                </a:solidFill>
              </a:rPr>
              <a:t>New form of prison, </a:t>
            </a:r>
          </a:p>
          <a:p>
            <a:pPr marL="0" indent="0">
              <a:buNone/>
            </a:pPr>
            <a:r>
              <a:rPr lang="en-US" dirty="0">
                <a:solidFill>
                  <a:schemeClr val="tx1">
                    <a:lumMod val="85000"/>
                    <a:lumOff val="15000"/>
                  </a:schemeClr>
                </a:solidFill>
              </a:rPr>
              <a:t>	</a:t>
            </a:r>
            <a:r>
              <a:rPr lang="en-US" dirty="0" smtClean="0">
                <a:solidFill>
                  <a:schemeClr val="tx1">
                    <a:lumMod val="85000"/>
                    <a:lumOff val="15000"/>
                  </a:schemeClr>
                </a:solidFill>
              </a:rPr>
              <a:t>or privatize status quo prison?</a:t>
            </a:r>
          </a:p>
          <a:p>
            <a:endParaRPr lang="en-US" dirty="0">
              <a:solidFill>
                <a:schemeClr val="tx1">
                  <a:lumMod val="85000"/>
                  <a:lumOff val="15000"/>
                </a:schemeClr>
              </a:solidFill>
            </a:endParaRPr>
          </a:p>
          <a:p>
            <a:r>
              <a:rPr lang="en-US" dirty="0" smtClean="0">
                <a:solidFill>
                  <a:schemeClr val="tx1">
                    <a:lumMod val="85000"/>
                    <a:lumOff val="15000"/>
                  </a:schemeClr>
                </a:solidFill>
              </a:rPr>
              <a:t>Partnerships</a:t>
            </a:r>
          </a:p>
          <a:p>
            <a:pPr lvl="1"/>
            <a:r>
              <a:rPr lang="en-US" dirty="0" smtClean="0">
                <a:solidFill>
                  <a:schemeClr val="tx1">
                    <a:lumMod val="85000"/>
                    <a:lumOff val="15000"/>
                  </a:schemeClr>
                </a:solidFill>
              </a:rPr>
              <a:t>How many?</a:t>
            </a:r>
          </a:p>
          <a:p>
            <a:pPr lvl="1"/>
            <a:r>
              <a:rPr lang="en-US" dirty="0" smtClean="0">
                <a:solidFill>
                  <a:schemeClr val="tx1">
                    <a:lumMod val="85000"/>
                    <a:lumOff val="15000"/>
                  </a:schemeClr>
                </a:solidFill>
              </a:rPr>
              <a:t>For profit or non-profit partners?</a:t>
            </a:r>
            <a:endParaRPr lang="en-US" dirty="0">
              <a:solidFill>
                <a:schemeClr val="tx1">
                  <a:lumMod val="85000"/>
                  <a:lumOff val="15000"/>
                </a:schemeClr>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38000" contrast="-62000"/>
                    </a14:imgEffect>
                  </a14:imgLayer>
                </a14:imgProps>
              </a:ext>
              <a:ext uri="{28A0092B-C50C-407E-A947-70E740481C1C}">
                <a14:useLocalDpi xmlns:a14="http://schemas.microsoft.com/office/drawing/2010/main" val="0"/>
              </a:ext>
            </a:extLst>
          </a:blip>
          <a:stretch>
            <a:fillRect/>
          </a:stretch>
        </p:blipFill>
        <p:spPr>
          <a:xfrm>
            <a:off x="6781800" y="2348059"/>
            <a:ext cx="1676400" cy="4205141"/>
          </a:xfrm>
          <a:prstGeom prst="rect">
            <a:avLst/>
          </a:prstGeom>
        </p:spPr>
      </p:pic>
    </p:spTree>
    <p:extLst>
      <p:ext uri="{BB962C8B-B14F-4D97-AF65-F5344CB8AC3E}">
        <p14:creationId xmlns:p14="http://schemas.microsoft.com/office/powerpoint/2010/main" val="925244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sz="4800" dirty="0" smtClean="0"/>
              <a:t>Israel</a:t>
            </a:r>
            <a:endParaRPr lang="en-US" sz="4800"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solidFill>
                  <a:schemeClr val="tx1">
                    <a:lumMod val="85000"/>
                    <a:lumOff val="15000"/>
                  </a:schemeClr>
                </a:solidFill>
              </a:rPr>
              <a:t>Legal – and ethical – basis for privatization?</a:t>
            </a:r>
          </a:p>
          <a:p>
            <a:endParaRPr lang="en-US" dirty="0" smtClean="0">
              <a:solidFill>
                <a:schemeClr val="tx1">
                  <a:lumMod val="85000"/>
                  <a:lumOff val="15000"/>
                </a:schemeClr>
              </a:solidFill>
            </a:endParaRPr>
          </a:p>
          <a:p>
            <a:pPr marL="0" indent="0" algn="ctr">
              <a:buNone/>
            </a:pPr>
            <a:r>
              <a:rPr lang="en-US" dirty="0" smtClean="0">
                <a:solidFill>
                  <a:schemeClr val="tx1">
                    <a:lumMod val="85000"/>
                    <a:lumOff val="15000"/>
                  </a:schemeClr>
                </a:solidFill>
              </a:rPr>
              <a:t>NO!</a:t>
            </a:r>
          </a:p>
          <a:p>
            <a:endParaRPr lang="en-US" dirty="0">
              <a:solidFill>
                <a:schemeClr val="tx1">
                  <a:lumMod val="85000"/>
                  <a:lumOff val="15000"/>
                </a:schemeClr>
              </a:solidFill>
            </a:endParaRPr>
          </a:p>
          <a:p>
            <a:r>
              <a:rPr lang="en-GB" dirty="0" smtClean="0">
                <a:solidFill>
                  <a:schemeClr val="tx1">
                    <a:lumMod val="85000"/>
                    <a:lumOff val="15000"/>
                  </a:schemeClr>
                </a:solidFill>
              </a:rPr>
              <a:t>2004 Prisons </a:t>
            </a:r>
            <a:r>
              <a:rPr lang="en-GB" dirty="0">
                <a:solidFill>
                  <a:schemeClr val="tx1">
                    <a:lumMod val="85000"/>
                    <a:lumOff val="15000"/>
                  </a:schemeClr>
                </a:solidFill>
              </a:rPr>
              <a:t>Ordinance Amendment </a:t>
            </a:r>
            <a:r>
              <a:rPr lang="en-GB" dirty="0" smtClean="0">
                <a:solidFill>
                  <a:schemeClr val="tx1">
                    <a:lumMod val="85000"/>
                    <a:lumOff val="15000"/>
                  </a:schemeClr>
                </a:solidFill>
              </a:rPr>
              <a:t>Law: </a:t>
            </a:r>
            <a:r>
              <a:rPr lang="en-GB" dirty="0">
                <a:solidFill>
                  <a:schemeClr val="tx1">
                    <a:lumMod val="85000"/>
                    <a:lumOff val="15000"/>
                  </a:schemeClr>
                </a:solidFill>
              </a:rPr>
              <a:t>construct, manage and operate </a:t>
            </a:r>
            <a:r>
              <a:rPr lang="en-GB" dirty="0" smtClean="0">
                <a:solidFill>
                  <a:schemeClr val="tx1">
                    <a:lumMod val="85000"/>
                    <a:lumOff val="15000"/>
                  </a:schemeClr>
                </a:solidFill>
              </a:rPr>
              <a:t>for </a:t>
            </a:r>
            <a:r>
              <a:rPr lang="en-GB" dirty="0">
                <a:solidFill>
                  <a:schemeClr val="tx1">
                    <a:lumMod val="85000"/>
                    <a:lumOff val="15000"/>
                  </a:schemeClr>
                </a:solidFill>
              </a:rPr>
              <a:t>the first time, a (single) </a:t>
            </a:r>
            <a:r>
              <a:rPr lang="en-GB" dirty="0" smtClean="0">
                <a:solidFill>
                  <a:schemeClr val="tx1">
                    <a:lumMod val="85000"/>
                    <a:lumOff val="15000"/>
                  </a:schemeClr>
                </a:solidFill>
              </a:rPr>
              <a:t>800 person prison </a:t>
            </a:r>
            <a:r>
              <a:rPr lang="en-GB" dirty="0">
                <a:solidFill>
                  <a:schemeClr val="tx1">
                    <a:lumMod val="85000"/>
                    <a:lumOff val="15000"/>
                  </a:schemeClr>
                </a:solidFill>
              </a:rPr>
              <a:t>that will be operated and managed by a private corporation rather than by the state.</a:t>
            </a:r>
            <a:r>
              <a:rPr lang="en-US" dirty="0">
                <a:solidFill>
                  <a:schemeClr val="tx1">
                    <a:lumMod val="85000"/>
                    <a:lumOff val="15000"/>
                  </a:schemeClr>
                </a:solidFill>
              </a:rPr>
              <a:t> </a:t>
            </a:r>
            <a:endParaRPr lang="en-US" dirty="0" smtClean="0">
              <a:solidFill>
                <a:schemeClr val="tx1">
                  <a:lumMod val="85000"/>
                  <a:lumOff val="15000"/>
                </a:schemeClr>
              </a:solidFill>
            </a:endParaRPr>
          </a:p>
          <a:p>
            <a:r>
              <a:rPr lang="en-US" dirty="0" smtClean="0">
                <a:solidFill>
                  <a:schemeClr val="tx1">
                    <a:lumMod val="85000"/>
                    <a:lumOff val="15000"/>
                  </a:schemeClr>
                </a:solidFill>
              </a:rPr>
              <a:t>Relieve overcrowding and save money</a:t>
            </a:r>
          </a:p>
          <a:p>
            <a:endParaRPr lang="en-US" dirty="0" smtClean="0">
              <a:solidFill>
                <a:schemeClr val="tx1">
                  <a:lumMod val="85000"/>
                  <a:lumOff val="15000"/>
                </a:schemeClr>
              </a:solidFill>
            </a:endParaRPr>
          </a:p>
          <a:p>
            <a:r>
              <a:rPr lang="en-US" dirty="0">
                <a:solidFill>
                  <a:schemeClr val="tx1">
                    <a:lumMod val="85000"/>
                    <a:lumOff val="15000"/>
                  </a:schemeClr>
                </a:solidFill>
              </a:rPr>
              <a:t>Struck down in 2009 by </a:t>
            </a:r>
            <a:r>
              <a:rPr lang="en-GB" dirty="0">
                <a:solidFill>
                  <a:schemeClr val="tx1">
                    <a:lumMod val="85000"/>
                    <a:lumOff val="15000"/>
                  </a:schemeClr>
                </a:solidFill>
              </a:rPr>
              <a:t>High Court of </a:t>
            </a:r>
            <a:r>
              <a:rPr lang="en-GB" dirty="0" smtClean="0">
                <a:solidFill>
                  <a:schemeClr val="tx1">
                    <a:lumMod val="85000"/>
                    <a:lumOff val="15000"/>
                  </a:schemeClr>
                </a:solidFill>
              </a:rPr>
              <a:t>Justice</a:t>
            </a:r>
            <a:endParaRPr lang="en-US" dirty="0" smtClean="0">
              <a:solidFill>
                <a:schemeClr val="tx1">
                  <a:lumMod val="85000"/>
                  <a:lumOff val="15000"/>
                </a:schemeClr>
              </a:solidFill>
            </a:endParaRPr>
          </a:p>
        </p:txBody>
      </p:sp>
      <p:pic>
        <p:nvPicPr>
          <p:cNvPr id="4" name="Picture 3"/>
          <p:cNvPicPr>
            <a:picLocks noChangeAspect="1"/>
          </p:cNvPicPr>
          <p:nvPr/>
        </p:nvPicPr>
        <p:blipFill>
          <a:blip r:embed="rId3"/>
          <a:stretch>
            <a:fillRect/>
          </a:stretch>
        </p:blipFill>
        <p:spPr>
          <a:xfrm>
            <a:off x="6248400" y="457200"/>
            <a:ext cx="1143000" cy="831272"/>
          </a:xfrm>
          <a:prstGeom prst="rect">
            <a:avLst/>
          </a:prstGeom>
        </p:spPr>
      </p:pic>
    </p:spTree>
    <p:extLst>
      <p:ext uri="{BB962C8B-B14F-4D97-AF65-F5344CB8AC3E}">
        <p14:creationId xmlns:p14="http://schemas.microsoft.com/office/powerpoint/2010/main" val="592943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4800" dirty="0" smtClean="0"/>
              <a:t>Israel II</a:t>
            </a:r>
            <a:endParaRPr lang="en-US" sz="4800"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marL="0" indent="0">
              <a:buNone/>
            </a:pPr>
            <a:r>
              <a:rPr lang="en-US" i="1" dirty="0" smtClean="0">
                <a:hlinkClick r:id="rId3"/>
              </a:rPr>
              <a:t>Academic </a:t>
            </a:r>
            <a:r>
              <a:rPr lang="en-US" i="1" dirty="0">
                <a:hlinkClick r:id="rId3"/>
              </a:rPr>
              <a:t>Center of Law and Business v. Minister of Finance</a:t>
            </a:r>
            <a:endParaRPr lang="en-US" i="1" dirty="0"/>
          </a:p>
          <a:p>
            <a:r>
              <a:rPr lang="en-US" dirty="0" smtClean="0">
                <a:solidFill>
                  <a:schemeClr val="tx1">
                    <a:lumMod val="75000"/>
                    <a:lumOff val="25000"/>
                  </a:schemeClr>
                </a:solidFill>
              </a:rPr>
              <a:t>Transfer of powers to a “</a:t>
            </a:r>
            <a:r>
              <a:rPr lang="en-GB" dirty="0" smtClean="0">
                <a:solidFill>
                  <a:schemeClr val="tx1">
                    <a:lumMod val="75000"/>
                    <a:lumOff val="25000"/>
                  </a:schemeClr>
                </a:solidFill>
              </a:rPr>
              <a:t>private </a:t>
            </a:r>
            <a:r>
              <a:rPr lang="en-GB" i="1" dirty="0">
                <a:solidFill>
                  <a:schemeClr val="tx1">
                    <a:lumMod val="75000"/>
                    <a:lumOff val="25000"/>
                  </a:schemeClr>
                </a:solidFill>
              </a:rPr>
              <a:t>profit-making</a:t>
            </a:r>
            <a:r>
              <a:rPr lang="en-GB" dirty="0">
                <a:solidFill>
                  <a:schemeClr val="tx1">
                    <a:lumMod val="75000"/>
                    <a:lumOff val="25000"/>
                  </a:schemeClr>
                </a:solidFill>
              </a:rPr>
              <a:t> </a:t>
            </a:r>
            <a:r>
              <a:rPr lang="en-GB" dirty="0" smtClean="0">
                <a:solidFill>
                  <a:schemeClr val="tx1">
                    <a:lumMod val="75000"/>
                    <a:lumOff val="25000"/>
                  </a:schemeClr>
                </a:solidFill>
              </a:rPr>
              <a:t>corporation”</a:t>
            </a:r>
            <a:r>
              <a:rPr lang="en-US" dirty="0" smtClean="0">
                <a:solidFill>
                  <a:schemeClr val="tx1">
                    <a:lumMod val="75000"/>
                    <a:lumOff val="25000"/>
                  </a:schemeClr>
                </a:solidFill>
              </a:rPr>
              <a:t> (emphasis added) that had been selected.</a:t>
            </a:r>
          </a:p>
          <a:p>
            <a:r>
              <a:rPr lang="en-GB" dirty="0" smtClean="0">
                <a:solidFill>
                  <a:schemeClr val="tx1">
                    <a:lumMod val="75000"/>
                    <a:lumOff val="25000"/>
                  </a:schemeClr>
                </a:solidFill>
              </a:rPr>
              <a:t>Transfer of powers </a:t>
            </a:r>
            <a:r>
              <a:rPr lang="en-GB" dirty="0">
                <a:solidFill>
                  <a:schemeClr val="tx1">
                    <a:lumMod val="75000"/>
                    <a:lumOff val="25000"/>
                  </a:schemeClr>
                </a:solidFill>
              </a:rPr>
              <a:t>that, </a:t>
            </a:r>
            <a:r>
              <a:rPr lang="en-GB" dirty="0" smtClean="0">
                <a:solidFill>
                  <a:schemeClr val="tx1">
                    <a:lumMod val="75000"/>
                    <a:lumOff val="25000"/>
                  </a:schemeClr>
                </a:solidFill>
              </a:rPr>
              <a:t>“when </a:t>
            </a:r>
            <a:r>
              <a:rPr lang="en-GB" dirty="0">
                <a:solidFill>
                  <a:schemeClr val="tx1">
                    <a:lumMod val="75000"/>
                    <a:lumOff val="25000"/>
                  </a:schemeClr>
                </a:solidFill>
              </a:rPr>
              <a:t>exercised, involve a serious violation of the rights to personal liberty and human dignity. These powers include, </a:t>
            </a:r>
            <a:r>
              <a:rPr lang="en-GB" i="1" dirty="0">
                <a:solidFill>
                  <a:schemeClr val="tx1">
                    <a:lumMod val="75000"/>
                    <a:lumOff val="25000"/>
                  </a:schemeClr>
                </a:solidFill>
              </a:rPr>
              <a:t>inter alia</a:t>
            </a:r>
            <a:r>
              <a:rPr lang="en-GB" dirty="0">
                <a:solidFill>
                  <a:schemeClr val="tx1">
                    <a:lumMod val="75000"/>
                    <a:lumOff val="25000"/>
                  </a:schemeClr>
                </a:solidFill>
              </a:rPr>
              <a:t>, the power to order an inmate to be held in administrative isolation for a maximum period of 48 hours; the power to order the conducting of an external examination of the naked body of an inmate; </a:t>
            </a:r>
            <a:r>
              <a:rPr lang="en-GB" dirty="0" smtClean="0">
                <a:solidFill>
                  <a:schemeClr val="tx1">
                    <a:lumMod val="75000"/>
                    <a:lumOff val="25000"/>
                  </a:schemeClr>
                </a:solidFill>
              </a:rPr>
              <a:t>… </a:t>
            </a:r>
            <a:r>
              <a:rPr lang="en-GB" dirty="0">
                <a:solidFill>
                  <a:schemeClr val="tx1">
                    <a:lumMod val="75000"/>
                    <a:lumOff val="25000"/>
                  </a:schemeClr>
                </a:solidFill>
              </a:rPr>
              <a:t>the power to approve the use of reasonable force in order to carry out a search on the body of an </a:t>
            </a:r>
            <a:r>
              <a:rPr lang="en-GB" dirty="0" smtClean="0">
                <a:solidFill>
                  <a:schemeClr val="tx1">
                    <a:lumMod val="75000"/>
                    <a:lumOff val="25000"/>
                  </a:schemeClr>
                </a:solidFill>
              </a:rPr>
              <a:t>inmate.”</a:t>
            </a:r>
            <a:r>
              <a:rPr lang="en-US" dirty="0" smtClean="0">
                <a:solidFill>
                  <a:schemeClr val="tx1">
                    <a:lumMod val="75000"/>
                    <a:lumOff val="25000"/>
                  </a:schemeClr>
                </a:solidFill>
              </a:rPr>
              <a:t> </a:t>
            </a:r>
            <a:endParaRPr lang="en-US" dirty="0">
              <a:solidFill>
                <a:schemeClr val="tx1">
                  <a:lumMod val="75000"/>
                  <a:lumOff val="25000"/>
                </a:schemeClr>
              </a:solidFill>
            </a:endParaRPr>
          </a:p>
        </p:txBody>
      </p:sp>
      <p:pic>
        <p:nvPicPr>
          <p:cNvPr id="4" name="Picture 3"/>
          <p:cNvPicPr>
            <a:picLocks noChangeAspect="1"/>
          </p:cNvPicPr>
          <p:nvPr/>
        </p:nvPicPr>
        <p:blipFill>
          <a:blip r:embed="rId4"/>
          <a:stretch>
            <a:fillRect/>
          </a:stretch>
        </p:blipFill>
        <p:spPr>
          <a:xfrm>
            <a:off x="6400800" y="533400"/>
            <a:ext cx="1143000" cy="831272"/>
          </a:xfrm>
          <a:prstGeom prst="rect">
            <a:avLst/>
          </a:prstGeom>
        </p:spPr>
      </p:pic>
    </p:spTree>
    <p:extLst>
      <p:ext uri="{BB962C8B-B14F-4D97-AF65-F5344CB8AC3E}">
        <p14:creationId xmlns:p14="http://schemas.microsoft.com/office/powerpoint/2010/main" val="3957572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dirty="0" smtClean="0"/>
              <a:t>Israel III</a:t>
            </a:r>
            <a:endParaRPr lang="en-US" sz="4800" dirty="0"/>
          </a:p>
        </p:txBody>
      </p:sp>
      <p:sp>
        <p:nvSpPr>
          <p:cNvPr id="3" name="Content Placeholder 2"/>
          <p:cNvSpPr>
            <a:spLocks noGrp="1"/>
          </p:cNvSpPr>
          <p:nvPr>
            <p:ph idx="1"/>
          </p:nvPr>
        </p:nvSpPr>
        <p:spPr/>
        <p:txBody>
          <a:bodyPr>
            <a:normAutofit/>
          </a:bodyPr>
          <a:lstStyle/>
          <a:p>
            <a:pPr marL="0" indent="0">
              <a:buNone/>
            </a:pPr>
            <a:r>
              <a:rPr lang="en-US" i="1" dirty="0" smtClean="0">
                <a:hlinkClick r:id="rId3"/>
              </a:rPr>
              <a:t>Academic </a:t>
            </a:r>
            <a:r>
              <a:rPr lang="en-US" i="1" dirty="0">
                <a:hlinkClick r:id="rId3"/>
              </a:rPr>
              <a:t>Center of Law and Business v. Minister of Finance</a:t>
            </a:r>
            <a:endParaRPr lang="en-US" i="1" dirty="0"/>
          </a:p>
          <a:p>
            <a:r>
              <a:rPr lang="en-GB" dirty="0">
                <a:solidFill>
                  <a:schemeClr val="tx1">
                    <a:lumMod val="75000"/>
                    <a:lumOff val="25000"/>
                  </a:schemeClr>
                </a:solidFill>
              </a:rPr>
              <a:t>P</a:t>
            </a:r>
            <a:r>
              <a:rPr lang="en-GB" dirty="0" smtClean="0">
                <a:solidFill>
                  <a:schemeClr val="tx1">
                    <a:lumMod val="75000"/>
                    <a:lumOff val="25000"/>
                  </a:schemeClr>
                </a:solidFill>
              </a:rPr>
              <a:t>owers transferred to guards include “the </a:t>
            </a:r>
            <a:r>
              <a:rPr lang="en-GB" dirty="0">
                <a:solidFill>
                  <a:schemeClr val="tx1">
                    <a:lumMod val="75000"/>
                    <a:lumOff val="25000"/>
                  </a:schemeClr>
                </a:solidFill>
              </a:rPr>
              <a:t>power to use a weapon in order to prevent the escape of an inmate from the prison, the power given to a policeman to arrest and detain a person without a </a:t>
            </a:r>
            <a:r>
              <a:rPr lang="en-GB" dirty="0" smtClean="0">
                <a:solidFill>
                  <a:schemeClr val="tx1">
                    <a:lumMod val="75000"/>
                    <a:lumOff val="25000"/>
                  </a:schemeClr>
                </a:solidFill>
              </a:rPr>
              <a:t>warrant” [citations omitted]. </a:t>
            </a:r>
            <a:r>
              <a:rPr lang="en-US" dirty="0" smtClean="0">
                <a:solidFill>
                  <a:schemeClr val="tx1">
                    <a:lumMod val="75000"/>
                    <a:lumOff val="25000"/>
                  </a:schemeClr>
                </a:solidFill>
              </a:rPr>
              <a:t>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Amendment 28 inherently</a:t>
            </a:r>
            <a:r>
              <a:rPr lang="en-GB" dirty="0" smtClean="0">
                <a:solidFill>
                  <a:schemeClr val="tx1">
                    <a:lumMod val="75000"/>
                    <a:lumOff val="25000"/>
                  </a:schemeClr>
                </a:solidFill>
              </a:rPr>
              <a:t> “leads </a:t>
            </a:r>
            <a:r>
              <a:rPr lang="en-GB" dirty="0">
                <a:solidFill>
                  <a:schemeClr val="tx1">
                    <a:lumMod val="75000"/>
                    <a:lumOff val="25000"/>
                  </a:schemeClr>
                </a:solidFill>
              </a:rPr>
              <a:t>to a violation of the constitutional rights to personal liberty and human dignity of </a:t>
            </a:r>
            <a:r>
              <a:rPr lang="en-GB" dirty="0" smtClean="0">
                <a:solidFill>
                  <a:schemeClr val="tx1">
                    <a:lumMod val="75000"/>
                    <a:lumOff val="25000"/>
                  </a:schemeClr>
                </a:solidFill>
              </a:rPr>
              <a:t>inmates.” </a:t>
            </a:r>
            <a:endParaRPr lang="en-US" dirty="0">
              <a:solidFill>
                <a:schemeClr val="tx1">
                  <a:lumMod val="75000"/>
                  <a:lumOff val="25000"/>
                </a:schemeClr>
              </a:solidFill>
            </a:endParaRPr>
          </a:p>
        </p:txBody>
      </p:sp>
      <p:pic>
        <p:nvPicPr>
          <p:cNvPr id="4" name="Picture 3"/>
          <p:cNvPicPr>
            <a:picLocks noChangeAspect="1"/>
          </p:cNvPicPr>
          <p:nvPr/>
        </p:nvPicPr>
        <p:blipFill>
          <a:blip r:embed="rId4"/>
          <a:stretch>
            <a:fillRect/>
          </a:stretch>
        </p:blipFill>
        <p:spPr>
          <a:xfrm>
            <a:off x="6400800" y="609600"/>
            <a:ext cx="1143000" cy="831272"/>
          </a:xfrm>
          <a:prstGeom prst="rect">
            <a:avLst/>
          </a:prstGeom>
        </p:spPr>
      </p:pic>
    </p:spTree>
    <p:extLst>
      <p:ext uri="{BB962C8B-B14F-4D97-AF65-F5344CB8AC3E}">
        <p14:creationId xmlns:p14="http://schemas.microsoft.com/office/powerpoint/2010/main" val="1266158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a:bodyPr>
          <a:lstStyle/>
          <a:p>
            <a:r>
              <a:rPr lang="en-US" sz="4800" dirty="0" smtClean="0"/>
              <a:t>U.S.</a:t>
            </a:r>
            <a:endParaRPr lang="en-US" sz="4800" dirty="0"/>
          </a:p>
        </p:txBody>
      </p:sp>
      <p:sp>
        <p:nvSpPr>
          <p:cNvPr id="8" name="Content Placeholder 2"/>
          <p:cNvSpPr>
            <a:spLocks noGrp="1"/>
          </p:cNvSpPr>
          <p:nvPr>
            <p:ph idx="1"/>
          </p:nvPr>
        </p:nvSpPr>
        <p:spPr>
          <a:xfrm>
            <a:off x="457200" y="1524000"/>
            <a:ext cx="8229600" cy="4038600"/>
          </a:xfrm>
        </p:spPr>
        <p:txBody>
          <a:bodyPr>
            <a:normAutofit/>
          </a:bodyPr>
          <a:lstStyle/>
          <a:p>
            <a:r>
              <a:rPr lang="en-US" sz="2800" dirty="0" smtClean="0">
                <a:solidFill>
                  <a:schemeClr val="tx1">
                    <a:lumMod val="85000"/>
                    <a:lumOff val="15000"/>
                  </a:schemeClr>
                </a:solidFill>
              </a:rPr>
              <a:t>Nominal privatization:</a:t>
            </a:r>
            <a:r>
              <a:rPr lang="en-US" sz="2800" dirty="0" smtClean="0"/>
              <a:t> </a:t>
            </a:r>
            <a:r>
              <a:rPr lang="en-US" sz="2800" dirty="0" smtClean="0">
                <a:solidFill>
                  <a:schemeClr val="tx1">
                    <a:lumMod val="65000"/>
                    <a:lumOff val="35000"/>
                  </a:schemeClr>
                </a:solidFill>
              </a:rPr>
              <a:t>contracting for construction, food, medical care, education</a:t>
            </a:r>
            <a:endParaRPr lang="en-US" sz="2800" dirty="0">
              <a:solidFill>
                <a:schemeClr val="tx1">
                  <a:lumMod val="65000"/>
                  <a:lumOff val="35000"/>
                </a:schemeClr>
              </a:solidFill>
            </a:endParaRPr>
          </a:p>
          <a:p>
            <a:r>
              <a:rPr lang="en-US" sz="2800" dirty="0" smtClean="0">
                <a:solidFill>
                  <a:schemeClr val="tx1">
                    <a:lumMod val="85000"/>
                    <a:lumOff val="15000"/>
                  </a:schemeClr>
                </a:solidFill>
              </a:rPr>
              <a:t>1986: Operational privatization</a:t>
            </a:r>
            <a:r>
              <a:rPr lang="en-US" sz="2800" dirty="0" smtClean="0">
                <a:solidFill>
                  <a:schemeClr val="tx1">
                    <a:lumMod val="75000"/>
                    <a:lumOff val="25000"/>
                  </a:schemeClr>
                </a:solidFill>
              </a:rPr>
              <a:t>: </a:t>
            </a:r>
            <a:r>
              <a:rPr lang="en-US" sz="2800" dirty="0" smtClean="0">
                <a:solidFill>
                  <a:schemeClr val="tx1">
                    <a:lumMod val="65000"/>
                    <a:lumOff val="35000"/>
                  </a:schemeClr>
                </a:solidFill>
              </a:rPr>
              <a:t>private </a:t>
            </a:r>
            <a:r>
              <a:rPr lang="en-US" sz="2800" dirty="0">
                <a:solidFill>
                  <a:schemeClr val="tx1">
                    <a:lumMod val="65000"/>
                    <a:lumOff val="35000"/>
                  </a:schemeClr>
                </a:solidFill>
              </a:rPr>
              <a:t>company </a:t>
            </a:r>
            <a:r>
              <a:rPr lang="en-US" sz="2800" i="1" dirty="0" smtClean="0">
                <a:solidFill>
                  <a:schemeClr val="tx1">
                    <a:lumMod val="65000"/>
                    <a:lumOff val="35000"/>
                  </a:schemeClr>
                </a:solidFill>
              </a:rPr>
              <a:t>manages</a:t>
            </a:r>
            <a:r>
              <a:rPr lang="en-US" sz="2800" dirty="0" smtClean="0">
                <a:solidFill>
                  <a:schemeClr val="tx1">
                    <a:lumMod val="65000"/>
                    <a:lumOff val="35000"/>
                  </a:schemeClr>
                </a:solidFill>
              </a:rPr>
              <a:t> </a:t>
            </a:r>
            <a:r>
              <a:rPr lang="en-US" sz="2800" dirty="0">
                <a:solidFill>
                  <a:schemeClr val="tx1">
                    <a:lumMod val="65000"/>
                    <a:lumOff val="35000"/>
                  </a:schemeClr>
                </a:solidFill>
              </a:rPr>
              <a:t>a facility owned by the government </a:t>
            </a:r>
            <a:r>
              <a:rPr lang="en-US" sz="2800" dirty="0" smtClean="0">
                <a:solidFill>
                  <a:schemeClr val="tx1">
                    <a:lumMod val="65000"/>
                    <a:lumOff val="35000"/>
                  </a:schemeClr>
                </a:solidFill>
              </a:rPr>
              <a:t>and/or a </a:t>
            </a:r>
            <a:r>
              <a:rPr lang="en-US" sz="2800" dirty="0">
                <a:solidFill>
                  <a:schemeClr val="tx1">
                    <a:lumMod val="65000"/>
                    <a:lumOff val="35000"/>
                  </a:schemeClr>
                </a:solidFill>
              </a:rPr>
              <a:t>prison that the company </a:t>
            </a:r>
            <a:r>
              <a:rPr lang="en-US" sz="2800" i="1" dirty="0">
                <a:solidFill>
                  <a:schemeClr val="tx1">
                    <a:lumMod val="65000"/>
                    <a:lumOff val="35000"/>
                  </a:schemeClr>
                </a:solidFill>
              </a:rPr>
              <a:t>owns</a:t>
            </a:r>
            <a:r>
              <a:rPr lang="en-US" sz="2800" dirty="0">
                <a:solidFill>
                  <a:schemeClr val="tx1">
                    <a:lumMod val="65000"/>
                    <a:lumOff val="35000"/>
                  </a:schemeClr>
                </a:solidFill>
              </a:rPr>
              <a:t>. </a:t>
            </a:r>
            <a:endParaRPr lang="en-US" sz="2800" dirty="0" smtClean="0">
              <a:solidFill>
                <a:schemeClr val="tx1">
                  <a:lumMod val="65000"/>
                  <a:lumOff val="35000"/>
                </a:schemeClr>
              </a:solidFill>
            </a:endParaRPr>
          </a:p>
          <a:p>
            <a:pPr marL="0" indent="0">
              <a:buNone/>
            </a:pPr>
            <a:endParaRPr lang="en-US" sz="2800" dirty="0"/>
          </a:p>
          <a:p>
            <a:pPr marL="0" indent="0" algn="ctr">
              <a:buNone/>
            </a:pPr>
            <a:endParaRPr lang="en-US" sz="2000" dirty="0" smtClean="0"/>
          </a:p>
        </p:txBody>
      </p:sp>
      <p:pic>
        <p:nvPicPr>
          <p:cNvPr id="7" name="Content Placeholder 4"/>
          <p:cNvPicPr>
            <a:picLocks noChangeAspect="1"/>
          </p:cNvPicPr>
          <p:nvPr/>
        </p:nvPicPr>
        <p:blipFill>
          <a:blip r:embed="rId3"/>
          <a:srcRect l="2063" r="2063"/>
          <a:stretch>
            <a:fillRect/>
          </a:stretch>
        </p:blipFill>
        <p:spPr>
          <a:xfrm>
            <a:off x="6400799" y="533400"/>
            <a:ext cx="1163864" cy="64008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1" y="4530437"/>
            <a:ext cx="2209799" cy="8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010" y="4530438"/>
            <a:ext cx="2806090" cy="8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3400" y="5692914"/>
            <a:ext cx="8001000" cy="1015663"/>
          </a:xfrm>
          <a:prstGeom prst="rect">
            <a:avLst/>
          </a:prstGeom>
          <a:noFill/>
        </p:spPr>
        <p:txBody>
          <a:bodyPr wrap="square" rtlCol="0">
            <a:spAutoFit/>
          </a:bodyPr>
          <a:lstStyle/>
          <a:p>
            <a:pPr algn="ctr"/>
            <a:r>
              <a:rPr lang="en-US" sz="2000" dirty="0">
                <a:latin typeface="+mj-lt"/>
              </a:rPr>
              <a:t>Both are </a:t>
            </a:r>
            <a:r>
              <a:rPr lang="en-US" sz="2000" dirty="0" smtClean="0">
                <a:latin typeface="+mj-lt"/>
              </a:rPr>
              <a:t>multinational corps, traded on stock exchange. For-profit Real </a:t>
            </a:r>
            <a:r>
              <a:rPr lang="en-US" sz="2000" dirty="0">
                <a:latin typeface="+mj-lt"/>
              </a:rPr>
              <a:t>Estate Investment Trusts – pay no federal tax and distribute money to </a:t>
            </a:r>
            <a:r>
              <a:rPr lang="en-US" sz="2000" dirty="0" smtClean="0">
                <a:latin typeface="+mj-lt"/>
              </a:rPr>
              <a:t>shareholders instead</a:t>
            </a:r>
            <a:endParaRPr lang="en-US" sz="2000" dirty="0">
              <a:latin typeface="+mj-lt"/>
            </a:endParaRPr>
          </a:p>
        </p:txBody>
      </p:sp>
    </p:spTree>
    <p:extLst>
      <p:ext uri="{BB962C8B-B14F-4D97-AF65-F5344CB8AC3E}">
        <p14:creationId xmlns:p14="http://schemas.microsoft.com/office/powerpoint/2010/main" val="1486566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228600"/>
            <a:ext cx="8229600" cy="1066800"/>
          </a:xfrm>
        </p:spPr>
        <p:txBody>
          <a:bodyPr>
            <a:normAutofit/>
          </a:bodyPr>
          <a:lstStyle/>
          <a:p>
            <a:r>
              <a:rPr lang="en-US" sz="4800" dirty="0" smtClean="0"/>
              <a:t>U.S. II</a:t>
            </a:r>
            <a:endParaRPr lang="en-US" sz="4800" dirty="0"/>
          </a:p>
        </p:txBody>
      </p:sp>
      <p:sp>
        <p:nvSpPr>
          <p:cNvPr id="3" name="Content Placeholder 2"/>
          <p:cNvSpPr>
            <a:spLocks noGrp="1"/>
          </p:cNvSpPr>
          <p:nvPr>
            <p:ph idx="1"/>
          </p:nvPr>
        </p:nvSpPr>
        <p:spPr>
          <a:xfrm>
            <a:off x="304800" y="1524000"/>
            <a:ext cx="4267200" cy="4953000"/>
          </a:xfrm>
        </p:spPr>
        <p:txBody>
          <a:bodyPr>
            <a:normAutofit/>
          </a:bodyPr>
          <a:lstStyle/>
          <a:p>
            <a:r>
              <a:rPr lang="en-US" dirty="0" smtClean="0">
                <a:solidFill>
                  <a:schemeClr val="tx1">
                    <a:lumMod val="85000"/>
                    <a:lumOff val="15000"/>
                  </a:schemeClr>
                </a:solidFill>
              </a:rPr>
              <a:t>Overcrowding and “incarceration binge,” need more prisons but politicians promise smaller </a:t>
            </a:r>
            <a:r>
              <a:rPr lang="en-US" dirty="0" err="1" smtClean="0">
                <a:solidFill>
                  <a:schemeClr val="tx1">
                    <a:lumMod val="85000"/>
                    <a:lumOff val="15000"/>
                  </a:schemeClr>
                </a:solidFill>
              </a:rPr>
              <a:t>govt</a:t>
            </a:r>
            <a:r>
              <a:rPr lang="en-US" dirty="0" smtClean="0">
                <a:solidFill>
                  <a:schemeClr val="tx1">
                    <a:lumMod val="85000"/>
                    <a:lumOff val="15000"/>
                  </a:schemeClr>
                </a:solidFill>
              </a:rPr>
              <a:t>/lower taxes</a:t>
            </a:r>
          </a:p>
          <a:p>
            <a:pPr marL="0" indent="0">
              <a:buNone/>
            </a:pPr>
            <a:endParaRPr lang="en-US" dirty="0" smtClean="0">
              <a:solidFill>
                <a:schemeClr val="tx1">
                  <a:lumMod val="85000"/>
                  <a:lumOff val="15000"/>
                </a:schemeClr>
              </a:solidFill>
            </a:endParaRPr>
          </a:p>
          <a:p>
            <a:r>
              <a:rPr lang="en-US" dirty="0" smtClean="0">
                <a:solidFill>
                  <a:schemeClr val="tx1">
                    <a:lumMod val="85000"/>
                    <a:lumOff val="15000"/>
                  </a:schemeClr>
                </a:solidFill>
              </a:rPr>
              <a:t>Private prisons raised billions from investors seeking to profit from incarceration, disproportionately of minorities</a:t>
            </a:r>
          </a:p>
          <a:p>
            <a:endParaRPr lang="en-US" dirty="0" smtClean="0"/>
          </a:p>
          <a:p>
            <a:endParaRPr lang="en-US" dirty="0"/>
          </a:p>
          <a:p>
            <a:pPr marL="0" indent="0">
              <a:buNone/>
            </a:pPr>
            <a:endParaRPr lang="en-US" dirty="0"/>
          </a:p>
        </p:txBody>
      </p:sp>
      <p:pic>
        <p:nvPicPr>
          <p:cNvPr id="21" name="Content Placeholder 4"/>
          <p:cNvPicPr>
            <a:picLocks noChangeAspect="1"/>
          </p:cNvPicPr>
          <p:nvPr/>
        </p:nvPicPr>
        <p:blipFill>
          <a:blip r:embed="rId3"/>
          <a:srcRect l="2063" r="2063"/>
          <a:stretch>
            <a:fillRect/>
          </a:stretch>
        </p:blipFill>
        <p:spPr>
          <a:xfrm>
            <a:off x="6400800" y="533400"/>
            <a:ext cx="1142999" cy="62860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916" y="1600200"/>
            <a:ext cx="3562560" cy="4724400"/>
          </a:xfrm>
          <a:prstGeom prst="rect">
            <a:avLst/>
          </a:prstGeom>
          <a:ln w="9525" cmpd="sng">
            <a:solidFill>
              <a:schemeClr val="tx1"/>
            </a:solidFill>
          </a:ln>
        </p:spPr>
      </p:pic>
    </p:spTree>
    <p:extLst>
      <p:ext uri="{BB962C8B-B14F-4D97-AF65-F5344CB8AC3E}">
        <p14:creationId xmlns:p14="http://schemas.microsoft.com/office/powerpoint/2010/main" val="3070909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228600"/>
            <a:ext cx="8229600" cy="990600"/>
          </a:xfrm>
        </p:spPr>
        <p:txBody>
          <a:bodyPr>
            <a:normAutofit/>
          </a:bodyPr>
          <a:lstStyle/>
          <a:p>
            <a:r>
              <a:rPr lang="en-US" sz="4800" dirty="0" smtClean="0"/>
              <a:t>U.S. III</a:t>
            </a:r>
            <a:endParaRPr lang="en-US" sz="4800" dirty="0"/>
          </a:p>
        </p:txBody>
      </p:sp>
      <p:sp>
        <p:nvSpPr>
          <p:cNvPr id="3" name="Content Placeholder 2"/>
          <p:cNvSpPr>
            <a:spLocks noGrp="1"/>
          </p:cNvSpPr>
          <p:nvPr>
            <p:ph idx="1"/>
          </p:nvPr>
        </p:nvSpPr>
        <p:spPr>
          <a:xfrm>
            <a:off x="304800" y="1143000"/>
            <a:ext cx="8534400" cy="914400"/>
          </a:xfrm>
        </p:spPr>
        <p:txBody>
          <a:bodyPr>
            <a:normAutofit/>
          </a:bodyPr>
          <a:lstStyle/>
          <a:p>
            <a:r>
              <a:rPr lang="en-US" sz="4000" dirty="0" smtClean="0">
                <a:solidFill>
                  <a:schemeClr val="tx1">
                    <a:lumMod val="85000"/>
                    <a:lumOff val="15000"/>
                  </a:schemeClr>
                </a:solidFill>
              </a:rPr>
              <a:t>Warehouse prison problem:</a:t>
            </a:r>
          </a:p>
          <a:p>
            <a:endParaRPr lang="en-US" dirty="0" smtClean="0"/>
          </a:p>
          <a:p>
            <a:endParaRPr lang="en-US" dirty="0"/>
          </a:p>
          <a:p>
            <a:pPr marL="0" indent="0">
              <a:buNone/>
            </a:pPr>
            <a:endParaRPr lang="en-US" dirty="0"/>
          </a:p>
        </p:txBody>
      </p:sp>
      <p:pic>
        <p:nvPicPr>
          <p:cNvPr id="21" name="Content Placeholder 4"/>
          <p:cNvPicPr>
            <a:picLocks noChangeAspect="1"/>
          </p:cNvPicPr>
          <p:nvPr/>
        </p:nvPicPr>
        <p:blipFill>
          <a:blip r:embed="rId3"/>
          <a:srcRect l="2063" r="2063"/>
          <a:stretch>
            <a:fillRect/>
          </a:stretch>
        </p:blipFill>
        <p:spPr>
          <a:xfrm>
            <a:off x="6400800" y="457200"/>
            <a:ext cx="1142999" cy="628605"/>
          </a:xfrm>
          <a:prstGeom prst="rect">
            <a:avLst/>
          </a:prstGeom>
        </p:spPr>
      </p:pic>
      <p:sp>
        <p:nvSpPr>
          <p:cNvPr id="2" name="TextBox 1"/>
          <p:cNvSpPr txBox="1"/>
          <p:nvPr/>
        </p:nvSpPr>
        <p:spPr>
          <a:xfrm>
            <a:off x="381000" y="2057400"/>
            <a:ext cx="5181600" cy="4462760"/>
          </a:xfrm>
          <a:prstGeom prst="rect">
            <a:avLst/>
          </a:prstGeom>
          <a:noFill/>
        </p:spPr>
        <p:txBody>
          <a:bodyPr wrap="square" rtlCol="0">
            <a:spAutoFit/>
          </a:bodyPr>
          <a:lstStyle/>
          <a:p>
            <a:r>
              <a:rPr lang="en-US" sz="2000" dirty="0" smtClean="0"/>
              <a:t>“there </a:t>
            </a:r>
            <a:r>
              <a:rPr lang="en-US" sz="2000" dirty="0"/>
              <a:t>is still too much violence in America’s prisons and jails, too many facilities that are crowded to the breaking point, too little medical and mental health care, unnecessary uses of solitary confinement and other forms of segregation, a desperate need for the kinds of productive activities that discourage violence and make rehabilitation possible</a:t>
            </a:r>
            <a:r>
              <a:rPr lang="en-US" sz="2000" dirty="0" smtClean="0"/>
              <a:t>.</a:t>
            </a:r>
            <a:r>
              <a:rPr lang="en-US" dirty="0" smtClean="0"/>
              <a:t>” </a:t>
            </a:r>
            <a:r>
              <a:rPr lang="en-US" sz="1600" dirty="0"/>
              <a:t>(Commission on Safety and Abuse in America’s Prisons 2006, p. 390</a:t>
            </a:r>
            <a:r>
              <a:rPr lang="en-US" sz="1600" dirty="0" smtClean="0"/>
              <a:t>)</a:t>
            </a:r>
          </a:p>
          <a:p>
            <a:endParaRPr lang="en-US" sz="1600" dirty="0"/>
          </a:p>
          <a:p>
            <a:r>
              <a:rPr lang="en-US" sz="2400" dirty="0" smtClean="0">
                <a:solidFill>
                  <a:schemeClr val="tx2"/>
                </a:solidFill>
              </a:rPr>
              <a:t>Private Prisons enable the expansion and maintenance of too many warehouse prisons</a:t>
            </a:r>
            <a:endParaRPr lang="en-US" sz="2400" dirty="0">
              <a:solidFill>
                <a:schemeClr val="tx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421" y="2270719"/>
            <a:ext cx="3284179" cy="2987081"/>
          </a:xfrm>
          <a:prstGeom prst="rect">
            <a:avLst/>
          </a:prstGeom>
          <a:ln w="12700">
            <a:solidFill>
              <a:schemeClr val="tx2"/>
            </a:solidFill>
          </a:ln>
        </p:spPr>
      </p:pic>
      <p:sp>
        <p:nvSpPr>
          <p:cNvPr id="8" name="TextBox 7"/>
          <p:cNvSpPr txBox="1"/>
          <p:nvPr/>
        </p:nvSpPr>
        <p:spPr>
          <a:xfrm>
            <a:off x="5867400" y="5446693"/>
            <a:ext cx="2971800" cy="954107"/>
          </a:xfrm>
          <a:prstGeom prst="rect">
            <a:avLst/>
          </a:prstGeom>
          <a:noFill/>
        </p:spPr>
        <p:txBody>
          <a:bodyPr wrap="square" rtlCol="0">
            <a:spAutoFit/>
          </a:bodyPr>
          <a:lstStyle/>
          <a:p>
            <a:r>
              <a:rPr lang="en-US" sz="1400" dirty="0" smtClean="0">
                <a:solidFill>
                  <a:schemeClr val="tx1">
                    <a:lumMod val="65000"/>
                    <a:lumOff val="35000"/>
                  </a:schemeClr>
                </a:solidFill>
              </a:rPr>
              <a:t>From Supreme Court decision in        </a:t>
            </a:r>
            <a:r>
              <a:rPr lang="en-US" sz="1400" i="1" dirty="0" smtClean="0">
                <a:solidFill>
                  <a:schemeClr val="tx1">
                    <a:lumMod val="65000"/>
                    <a:lumOff val="35000"/>
                  </a:schemeClr>
                </a:solidFill>
              </a:rPr>
              <a:t>Brown v Plata</a:t>
            </a:r>
            <a:r>
              <a:rPr lang="en-US" sz="1400" dirty="0" smtClean="0">
                <a:solidFill>
                  <a:schemeClr val="tx1">
                    <a:lumMod val="65000"/>
                    <a:lumOff val="35000"/>
                  </a:schemeClr>
                </a:solidFill>
              </a:rPr>
              <a:t>. </a:t>
            </a:r>
          </a:p>
          <a:p>
            <a:r>
              <a:rPr lang="en-US" sz="1400" dirty="0">
                <a:solidFill>
                  <a:schemeClr val="tx1">
                    <a:lumMod val="65000"/>
                    <a:lumOff val="35000"/>
                  </a:schemeClr>
                </a:solidFill>
              </a:rPr>
              <a:t>“Needless suffering and death have been well-documented.” (p 3</a:t>
            </a:r>
            <a:r>
              <a:rPr lang="en-US" sz="1400" dirty="0" smtClean="0">
                <a:solidFill>
                  <a:schemeClr val="tx1">
                    <a:lumMod val="65000"/>
                    <a:lumOff val="35000"/>
                  </a:schemeClr>
                </a:solidFill>
              </a:rPr>
              <a:t>)</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844976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5390</TotalTime>
  <Words>2059</Words>
  <Application>Microsoft Office PowerPoint</Application>
  <PresentationFormat>On-screen Show (4:3)</PresentationFormat>
  <Paragraphs>250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PowerPoint Presentation</vt:lpstr>
      <vt:lpstr>Roadmap</vt:lpstr>
      <vt:lpstr>Dimensions of Privatization</vt:lpstr>
      <vt:lpstr>Israel</vt:lpstr>
      <vt:lpstr>Israel II</vt:lpstr>
      <vt:lpstr>Israel III</vt:lpstr>
      <vt:lpstr>U.S.</vt:lpstr>
      <vt:lpstr>U.S. II</vt:lpstr>
      <vt:lpstr>U.S. III</vt:lpstr>
      <vt:lpstr>U.S. IV</vt:lpstr>
      <vt:lpstr>Japan</vt:lpstr>
      <vt:lpstr>3 “pillars” of PFI Shimane Asahi Rehabilitation Center</vt:lpstr>
      <vt:lpstr>Japan III</vt:lpstr>
      <vt:lpstr>Japan IV</vt:lpstr>
      <vt:lpstr>Japan V</vt:lpstr>
      <vt:lpstr>Australia </vt:lpstr>
      <vt:lpstr>Australia II </vt:lpstr>
      <vt:lpstr>Conclusions</vt:lpstr>
      <vt:lpstr>Conclusions II</vt:lpstr>
      <vt:lpstr>Conclusions III</vt:lpstr>
      <vt:lpstr>Conclusion IV</vt:lpstr>
      <vt:lpstr>Conclusion V</vt:lpstr>
      <vt:lpstr>PowerPoint Presentation</vt:lpstr>
    </vt:vector>
  </TitlesOfParts>
  <Company>Eastern Michigan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prison presentation</dc:title>
  <dc:creator>P Leighton</dc:creator>
  <cp:lastModifiedBy>Paul</cp:lastModifiedBy>
  <cp:revision>435</cp:revision>
  <cp:lastPrinted>2014-04-09T14:11:33Z</cp:lastPrinted>
  <dcterms:created xsi:type="dcterms:W3CDTF">2011-07-13T01:42:24Z</dcterms:created>
  <dcterms:modified xsi:type="dcterms:W3CDTF">2015-08-12T00:44:50Z</dcterms:modified>
</cp:coreProperties>
</file>