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256" r:id="rId2"/>
    <p:sldId id="280" r:id="rId3"/>
    <p:sldId id="279" r:id="rId4"/>
    <p:sldId id="275" r:id="rId5"/>
    <p:sldId id="274" r:id="rId6"/>
    <p:sldId id="273" r:id="rId7"/>
    <p:sldId id="282" r:id="rId8"/>
    <p:sldId id="272" r:id="rId9"/>
    <p:sldId id="276" r:id="rId10"/>
    <p:sldId id="277" r:id="rId11"/>
    <p:sldId id="278" r:id="rId12"/>
    <p:sldId id="283" r:id="rId13"/>
    <p:sldId id="284" r:id="rId14"/>
    <p:sldId id="258" r:id="rId15"/>
    <p:sldId id="257" r:id="rId16"/>
    <p:sldId id="259" r:id="rId17"/>
    <p:sldId id="260" r:id="rId18"/>
    <p:sldId id="268" r:id="rId19"/>
    <p:sldId id="269" r:id="rId20"/>
    <p:sldId id="291" r:id="rId21"/>
    <p:sldId id="286" r:id="rId22"/>
    <p:sldId id="292" r:id="rId23"/>
    <p:sldId id="293" r:id="rId24"/>
    <p:sldId id="287" r:id="rId25"/>
    <p:sldId id="289" r:id="rId26"/>
    <p:sldId id="290" r:id="rId27"/>
    <p:sldId id="294" r:id="rId28"/>
    <p:sldId id="270" r:id="rId29"/>
    <p:sldId id="263" r:id="rId30"/>
    <p:sldId id="264" r:id="rId31"/>
    <p:sldId id="265" r:id="rId32"/>
    <p:sldId id="271" r:id="rId33"/>
    <p:sldId id="267" r:id="rId34"/>
    <p:sldId id="295" r:id="rId35"/>
    <p:sldId id="296" r:id="rId36"/>
    <p:sldId id="298" r:id="rId37"/>
    <p:sldId id="299" r:id="rId38"/>
    <p:sldId id="297" r:id="rId39"/>
    <p:sldId id="281" r:id="rId40"/>
    <p:sldId id="30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33" autoAdjust="0"/>
  </p:normalViewPr>
  <p:slideViewPr>
    <p:cSldViewPr>
      <p:cViewPr varScale="1">
        <p:scale>
          <a:sx n="80" d="100"/>
          <a:sy n="80" d="100"/>
        </p:scale>
        <p:origin x="-1522" y="-77"/>
      </p:cViewPr>
      <p:guideLst>
        <p:guide orient="horz" pos="2160"/>
        <p:guide pos="2880"/>
      </p:guideLst>
    </p:cSldViewPr>
  </p:slideViewPr>
  <p:notesTextViewPr>
    <p:cViewPr>
      <p:scale>
        <a:sx n="1" d="1"/>
        <a:sy n="1" d="1"/>
      </p:scale>
      <p:origin x="0" y="0"/>
    </p:cViewPr>
  </p:notesTextViewPr>
  <p:sorterViewPr>
    <p:cViewPr>
      <p:scale>
        <a:sx n="100" d="100"/>
        <a:sy n="100" d="100"/>
      </p:scale>
      <p:origin x="0" y="12907"/>
    </p:cViewPr>
  </p:sorterViewPr>
  <p:notesViewPr>
    <p:cSldViewPr>
      <p:cViewPr varScale="1">
        <p:scale>
          <a:sx n="66" d="100"/>
          <a:sy n="66" d="100"/>
        </p:scale>
        <p:origin x="-1651"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2317430909374"/>
          <c:y val="9.6465441819772527E-2"/>
          <c:w val="0.85743695640986051"/>
          <c:h val="0.72396658750989462"/>
        </c:manualLayout>
      </c:layout>
      <c:barChart>
        <c:barDir val="col"/>
        <c:grouping val="clustered"/>
        <c:varyColors val="0"/>
        <c:ser>
          <c:idx val="0"/>
          <c:order val="0"/>
          <c:tx>
            <c:strRef>
              <c:f>Sheet2!$B$4</c:f>
              <c:strCache>
                <c:ptCount val="1"/>
                <c:pt idx="0">
                  <c:v>Income/Revenue expressed in number of feet tall</c:v>
                </c:pt>
              </c:strCache>
            </c:strRef>
          </c:tx>
          <c:invertIfNegative val="0"/>
          <c:cat>
            <c:strRef>
              <c:f>Sheet2!$A$5:$A$7</c:f>
              <c:strCache>
                <c:ptCount val="3"/>
                <c:pt idx="0">
                  <c:v>Median Household [5'7" = $49,777]</c:v>
                </c:pt>
                <c:pt idx="1">
                  <c:v>General Electric [3,335 miles = $157 billion]</c:v>
                </c:pt>
                <c:pt idx="2">
                  <c:v>New Zealand [2,974 miles = $140 billion]</c:v>
                </c:pt>
              </c:strCache>
            </c:strRef>
          </c:cat>
          <c:val>
            <c:numRef>
              <c:f>Sheet2!$B$5:$B$7</c:f>
              <c:numCache>
                <c:formatCode>General</c:formatCode>
                <c:ptCount val="3"/>
                <c:pt idx="0">
                  <c:v>5.5</c:v>
                </c:pt>
                <c:pt idx="1">
                  <c:v>17610208.195217337</c:v>
                </c:pt>
                <c:pt idx="2">
                  <c:v>15703370.365161955</c:v>
                </c:pt>
              </c:numCache>
            </c:numRef>
          </c:val>
        </c:ser>
        <c:dLbls>
          <c:showLegendKey val="0"/>
          <c:showVal val="0"/>
          <c:showCatName val="0"/>
          <c:showSerName val="0"/>
          <c:showPercent val="0"/>
          <c:showBubbleSize val="0"/>
        </c:dLbls>
        <c:gapWidth val="150"/>
        <c:axId val="99936512"/>
        <c:axId val="99938304"/>
      </c:barChart>
      <c:catAx>
        <c:axId val="99936512"/>
        <c:scaling>
          <c:orientation val="minMax"/>
        </c:scaling>
        <c:delete val="0"/>
        <c:axPos val="b"/>
        <c:majorTickMark val="out"/>
        <c:minorTickMark val="none"/>
        <c:tickLblPos val="nextTo"/>
        <c:txPr>
          <a:bodyPr/>
          <a:lstStyle/>
          <a:p>
            <a:pPr>
              <a:defRPr sz="1800"/>
            </a:pPr>
            <a:endParaRPr lang="en-US"/>
          </a:p>
        </c:txPr>
        <c:crossAx val="99938304"/>
        <c:crosses val="autoZero"/>
        <c:auto val="1"/>
        <c:lblAlgn val="ctr"/>
        <c:lblOffset val="100"/>
        <c:noMultiLvlLbl val="0"/>
      </c:catAx>
      <c:valAx>
        <c:axId val="99938304"/>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99936512"/>
        <c:crosses val="autoZero"/>
        <c:crossBetween val="between"/>
      </c:valAx>
    </c:plotArea>
    <c:legend>
      <c:legendPos val="t"/>
      <c:overlay val="0"/>
      <c:txPr>
        <a:bodyPr/>
        <a:lstStyle/>
        <a:p>
          <a:pPr>
            <a:defRPr sz="1400" b="1"/>
          </a:pPr>
          <a:endParaRPr lang="en-US"/>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0.2549</cdr:x>
      <cdr:y>0.73016</cdr:y>
    </cdr:from>
    <cdr:to>
      <cdr:x>0.29412</cdr:x>
      <cdr:y>0.80952</cdr:y>
    </cdr:to>
    <cdr:sp macro="" textlink="">
      <cdr:nvSpPr>
        <cdr:cNvPr id="4" name="Down Arrow 3"/>
        <cdr:cNvSpPr/>
      </cdr:nvSpPr>
      <cdr:spPr>
        <a:xfrm xmlns:a="http://schemas.openxmlformats.org/drawingml/2006/main">
          <a:off x="1981200" y="3505200"/>
          <a:ext cx="304800" cy="381000"/>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DD0E26-F268-40E1-ADA8-E574DB546EE7}" type="datetimeFigureOut">
              <a:rPr lang="en-US" smtClean="0"/>
              <a:t>8/2/2014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92D7FE-515F-4F89-9588-9F0B96F7716F}" type="slidenum">
              <a:rPr lang="en-US" smtClean="0"/>
              <a:t>‹#›</a:t>
            </a:fld>
            <a:endParaRPr lang="en-US"/>
          </a:p>
        </p:txBody>
      </p:sp>
    </p:spTree>
    <p:extLst>
      <p:ext uri="{BB962C8B-B14F-4D97-AF65-F5344CB8AC3E}">
        <p14:creationId xmlns:p14="http://schemas.microsoft.com/office/powerpoint/2010/main" val="1945973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C249B3-D26C-40A3-8955-D94F78BD3353}" type="datetimeFigureOut">
              <a:rPr lang="en-US" smtClean="0"/>
              <a:t>8/2/2014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9EA32-7AB1-4486-BA0B-38054666EA39}" type="slidenum">
              <a:rPr lang="en-US" smtClean="0"/>
              <a:t>‹#›</a:t>
            </a:fld>
            <a:endParaRPr lang="en-US"/>
          </a:p>
        </p:txBody>
      </p:sp>
    </p:spTree>
    <p:extLst>
      <p:ext uri="{BB962C8B-B14F-4D97-AF65-F5344CB8AC3E}">
        <p14:creationId xmlns:p14="http://schemas.microsoft.com/office/powerpoint/2010/main" val="353761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Leighton, Paul. 2012. The Rich Get Richer and the Poor Get Prison: Inequality, Corporate Power and Crime. Available, http://www.paulsjusticeblog.com/2012/03/inequality_corporate_power_and_crime.php. </a:t>
            </a:r>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a:t>
            </a:fld>
            <a:endParaRPr lang="en-US"/>
          </a:p>
        </p:txBody>
      </p:sp>
    </p:spTree>
    <p:extLst>
      <p:ext uri="{BB962C8B-B14F-4D97-AF65-F5344CB8AC3E}">
        <p14:creationId xmlns:p14="http://schemas.microsoft.com/office/powerpoint/2010/main" val="221532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10</a:t>
            </a:fld>
            <a:endParaRPr lang="en-US"/>
          </a:p>
        </p:txBody>
      </p:sp>
    </p:spTree>
    <p:extLst>
      <p:ext uri="{BB962C8B-B14F-4D97-AF65-F5344CB8AC3E}">
        <p14:creationId xmlns:p14="http://schemas.microsoft.com/office/powerpoint/2010/main" val="3143084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14</a:t>
            </a:fld>
            <a:endParaRPr lang="en-US"/>
          </a:p>
        </p:txBody>
      </p:sp>
    </p:spTree>
    <p:extLst>
      <p:ext uri="{BB962C8B-B14F-4D97-AF65-F5344CB8AC3E}">
        <p14:creationId xmlns:p14="http://schemas.microsoft.com/office/powerpoint/2010/main" val="2385706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15</a:t>
            </a:fld>
            <a:endParaRPr lang="en-US"/>
          </a:p>
        </p:txBody>
      </p:sp>
    </p:spTree>
    <p:extLst>
      <p:ext uri="{BB962C8B-B14F-4D97-AF65-F5344CB8AC3E}">
        <p14:creationId xmlns:p14="http://schemas.microsoft.com/office/powerpoint/2010/main" val="375233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16</a:t>
            </a:fld>
            <a:endParaRPr lang="en-US"/>
          </a:p>
        </p:txBody>
      </p:sp>
    </p:spTree>
    <p:extLst>
      <p:ext uri="{BB962C8B-B14F-4D97-AF65-F5344CB8AC3E}">
        <p14:creationId xmlns:p14="http://schemas.microsoft.com/office/powerpoint/2010/main" val="3022451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17</a:t>
            </a:fld>
            <a:endParaRPr lang="en-US"/>
          </a:p>
        </p:txBody>
      </p:sp>
    </p:spTree>
    <p:extLst>
      <p:ext uri="{BB962C8B-B14F-4D97-AF65-F5344CB8AC3E}">
        <p14:creationId xmlns:p14="http://schemas.microsoft.com/office/powerpoint/2010/main" val="87523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18</a:t>
            </a:fld>
            <a:endParaRPr lang="en-US"/>
          </a:p>
        </p:txBody>
      </p:sp>
    </p:spTree>
    <p:extLst>
      <p:ext uri="{BB962C8B-B14F-4D97-AF65-F5344CB8AC3E}">
        <p14:creationId xmlns:p14="http://schemas.microsoft.com/office/powerpoint/2010/main" val="1059197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19</a:t>
            </a:fld>
            <a:endParaRPr lang="en-US"/>
          </a:p>
        </p:txBody>
      </p:sp>
    </p:spTree>
    <p:extLst>
      <p:ext uri="{BB962C8B-B14F-4D97-AF65-F5344CB8AC3E}">
        <p14:creationId xmlns:p14="http://schemas.microsoft.com/office/powerpoint/2010/main" val="138519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20</a:t>
            </a:fld>
            <a:endParaRPr lang="en-US"/>
          </a:p>
        </p:txBody>
      </p:sp>
    </p:spTree>
    <p:extLst>
      <p:ext uri="{BB962C8B-B14F-4D97-AF65-F5344CB8AC3E}">
        <p14:creationId xmlns:p14="http://schemas.microsoft.com/office/powerpoint/2010/main" val="1277486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21</a:t>
            </a:fld>
            <a:endParaRPr lang="en-US"/>
          </a:p>
        </p:txBody>
      </p:sp>
    </p:spTree>
    <p:extLst>
      <p:ext uri="{BB962C8B-B14F-4D97-AF65-F5344CB8AC3E}">
        <p14:creationId xmlns:p14="http://schemas.microsoft.com/office/powerpoint/2010/main" val="2737729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22</a:t>
            </a:fld>
            <a:endParaRPr lang="en-US"/>
          </a:p>
        </p:txBody>
      </p:sp>
    </p:spTree>
    <p:extLst>
      <p:ext uri="{BB962C8B-B14F-4D97-AF65-F5344CB8AC3E}">
        <p14:creationId xmlns:p14="http://schemas.microsoft.com/office/powerpoint/2010/main" val="136197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p:txBody>
      </p:sp>
      <p:sp>
        <p:nvSpPr>
          <p:cNvPr id="4" name="Slide Number Placeholder 3"/>
          <p:cNvSpPr>
            <a:spLocks noGrp="1"/>
          </p:cNvSpPr>
          <p:nvPr>
            <p:ph type="sldNum" sz="quarter" idx="10"/>
          </p:nvPr>
        </p:nvSpPr>
        <p:spPr/>
        <p:txBody>
          <a:bodyPr/>
          <a:lstStyle/>
          <a:p>
            <a:fld id="{1AE9EA32-7AB1-4486-BA0B-38054666EA39}" type="slidenum">
              <a:rPr lang="en-US" smtClean="0"/>
              <a:t>2</a:t>
            </a:fld>
            <a:endParaRPr lang="en-US"/>
          </a:p>
        </p:txBody>
      </p:sp>
    </p:spTree>
    <p:extLst>
      <p:ext uri="{BB962C8B-B14F-4D97-AF65-F5344CB8AC3E}">
        <p14:creationId xmlns:p14="http://schemas.microsoft.com/office/powerpoint/2010/main" val="41548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23</a:t>
            </a:fld>
            <a:endParaRPr lang="en-US"/>
          </a:p>
        </p:txBody>
      </p:sp>
    </p:spTree>
    <p:extLst>
      <p:ext uri="{BB962C8B-B14F-4D97-AF65-F5344CB8AC3E}">
        <p14:creationId xmlns:p14="http://schemas.microsoft.com/office/powerpoint/2010/main" val="4138958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24</a:t>
            </a:fld>
            <a:endParaRPr lang="en-US"/>
          </a:p>
        </p:txBody>
      </p:sp>
    </p:spTree>
    <p:extLst>
      <p:ext uri="{BB962C8B-B14F-4D97-AF65-F5344CB8AC3E}">
        <p14:creationId xmlns:p14="http://schemas.microsoft.com/office/powerpoint/2010/main" val="254058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Times New Roman" pitchFamily="1" charset="0"/>
              </a:defRPr>
            </a:lvl1pPr>
            <a:lvl2pPr marL="742950" indent="-285750">
              <a:defRPr>
                <a:solidFill>
                  <a:schemeClr val="tx1"/>
                </a:solidFill>
                <a:latin typeface="Times New Roman" pitchFamily="1" charset="0"/>
              </a:defRPr>
            </a:lvl2pPr>
            <a:lvl3pPr marL="1143000" indent="-228600">
              <a:defRPr>
                <a:solidFill>
                  <a:schemeClr val="tx1"/>
                </a:solidFill>
                <a:latin typeface="Times New Roman" pitchFamily="1" charset="0"/>
              </a:defRPr>
            </a:lvl3pPr>
            <a:lvl4pPr marL="1600200" indent="-228600">
              <a:defRPr>
                <a:solidFill>
                  <a:schemeClr val="tx1"/>
                </a:solidFill>
                <a:latin typeface="Times New Roman" pitchFamily="1" charset="0"/>
              </a:defRPr>
            </a:lvl4pPr>
            <a:lvl5pPr marL="2057400" indent="-228600">
              <a:defRPr>
                <a:solidFill>
                  <a:schemeClr val="tx1"/>
                </a:solidFill>
                <a:latin typeface="Times New Roman" pitchFamily="1" charset="0"/>
              </a:defRPr>
            </a:lvl5pPr>
            <a:lvl6pPr marL="2514600" indent="-228600" eaLnBrk="0" fontAlgn="base" hangingPunct="0">
              <a:spcBef>
                <a:spcPct val="0"/>
              </a:spcBef>
              <a:spcAft>
                <a:spcPct val="0"/>
              </a:spcAft>
              <a:defRPr>
                <a:solidFill>
                  <a:schemeClr val="tx1"/>
                </a:solidFill>
                <a:latin typeface="Times New Roman" pitchFamily="1" charset="0"/>
              </a:defRPr>
            </a:lvl6pPr>
            <a:lvl7pPr marL="2971800" indent="-228600" eaLnBrk="0" fontAlgn="base" hangingPunct="0">
              <a:spcBef>
                <a:spcPct val="0"/>
              </a:spcBef>
              <a:spcAft>
                <a:spcPct val="0"/>
              </a:spcAft>
              <a:defRPr>
                <a:solidFill>
                  <a:schemeClr val="tx1"/>
                </a:solidFill>
                <a:latin typeface="Times New Roman" pitchFamily="1" charset="0"/>
              </a:defRPr>
            </a:lvl7pPr>
            <a:lvl8pPr marL="3429000" indent="-228600" eaLnBrk="0" fontAlgn="base" hangingPunct="0">
              <a:spcBef>
                <a:spcPct val="0"/>
              </a:spcBef>
              <a:spcAft>
                <a:spcPct val="0"/>
              </a:spcAft>
              <a:defRPr>
                <a:solidFill>
                  <a:schemeClr val="tx1"/>
                </a:solidFill>
                <a:latin typeface="Times New Roman" pitchFamily="1" charset="0"/>
              </a:defRPr>
            </a:lvl8pPr>
            <a:lvl9pPr marL="3886200" indent="-228600" eaLnBrk="0" fontAlgn="base" hangingPunct="0">
              <a:spcBef>
                <a:spcPct val="0"/>
              </a:spcBef>
              <a:spcAft>
                <a:spcPct val="0"/>
              </a:spcAft>
              <a:defRPr>
                <a:solidFill>
                  <a:schemeClr val="tx1"/>
                </a:solidFill>
                <a:latin typeface="Times New Roman" pitchFamily="1" charset="0"/>
              </a:defRPr>
            </a:lvl9pPr>
          </a:lstStyle>
          <a:p>
            <a:fld id="{B62515F2-43B3-40D2-989A-0AAE22CACAEF}" type="slidenum">
              <a:rPr lang="en-US">
                <a:latin typeface="Arial" charset="0"/>
              </a:rPr>
              <a:pPr/>
              <a:t>25</a:t>
            </a:fld>
            <a:endParaRPr lang="en-US">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pPr eaLnBrk="1" hangingPunct="1"/>
            <a:endParaRPr lang="en-US" dirty="0" smtClean="0"/>
          </a:p>
          <a:p>
            <a:pPr eaLnBrk="1" hangingPunct="1"/>
            <a:r>
              <a:rPr lang="en-US" dirty="0" smtClean="0"/>
              <a:t>Banks and securities firms spent $193 million to fund political campaigns for the 2008 elections and raise even more money through events that their trade groups organize. </a:t>
            </a:r>
          </a:p>
          <a:p>
            <a:pPr eaLnBrk="1" hangingPunct="1"/>
            <a:r>
              <a:rPr lang="en-US" dirty="0" smtClean="0"/>
              <a:t>In </a:t>
            </a:r>
            <a:r>
              <a:rPr lang="en-US" dirty="0" err="1" smtClean="0"/>
              <a:t>Ritholtz</a:t>
            </a:r>
            <a:r>
              <a:rPr lang="en-US" dirty="0" smtClean="0"/>
              <a:t>, Is Consumer protection ‘Too Big to Fail’?</a:t>
            </a:r>
          </a:p>
          <a:p>
            <a:pPr eaLnBrk="1" hangingPunct="1"/>
            <a:r>
              <a:rPr lang="en-US" dirty="0" smtClean="0"/>
              <a:t>http://www.ritholtz.com/blog/2009/11/is-consumer-protection-regulation-too-big-to-fail/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smtClean="0"/>
          </a:p>
          <a:p>
            <a:r>
              <a:rPr lang="en-US" dirty="0" smtClean="0"/>
              <a:t>"You put Lloyd </a:t>
            </a:r>
            <a:r>
              <a:rPr lang="en-US" dirty="0" err="1" smtClean="0"/>
              <a:t>Blankfein</a:t>
            </a:r>
            <a:r>
              <a:rPr lang="en-US" dirty="0" smtClean="0"/>
              <a:t> in pound-me-in-the-ass prison for one six-month term, and all this bullshit would stop, all over Wall Street," says a former congressional aide.</a:t>
            </a:r>
            <a:br>
              <a:rPr lang="en-US" dirty="0" smtClean="0"/>
            </a:br>
            <a:r>
              <a:rPr lang="en-US" dirty="0" smtClean="0"/>
              <a:t>Read more: http://www.rollingstone.com/politics/news/why-isnt-wall-street-in-jail-20110216</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26</a:t>
            </a:fld>
            <a:endParaRPr lang="en-US"/>
          </a:p>
        </p:txBody>
      </p:sp>
    </p:spTree>
    <p:extLst>
      <p:ext uri="{BB962C8B-B14F-4D97-AF65-F5344CB8AC3E}">
        <p14:creationId xmlns:p14="http://schemas.microsoft.com/office/powerpoint/2010/main" val="2209877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27</a:t>
            </a:fld>
            <a:endParaRPr lang="en-US"/>
          </a:p>
        </p:txBody>
      </p:sp>
    </p:spTree>
    <p:extLst>
      <p:ext uri="{BB962C8B-B14F-4D97-AF65-F5344CB8AC3E}">
        <p14:creationId xmlns:p14="http://schemas.microsoft.com/office/powerpoint/2010/main" val="4269162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28</a:t>
            </a:fld>
            <a:endParaRPr lang="en-US"/>
          </a:p>
        </p:txBody>
      </p:sp>
    </p:spTree>
    <p:extLst>
      <p:ext uri="{BB962C8B-B14F-4D97-AF65-F5344CB8AC3E}">
        <p14:creationId xmlns:p14="http://schemas.microsoft.com/office/powerpoint/2010/main" val="2687589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29</a:t>
            </a:fld>
            <a:endParaRPr lang="en-US"/>
          </a:p>
        </p:txBody>
      </p:sp>
    </p:spTree>
    <p:extLst>
      <p:ext uri="{BB962C8B-B14F-4D97-AF65-F5344CB8AC3E}">
        <p14:creationId xmlns:p14="http://schemas.microsoft.com/office/powerpoint/2010/main" val="1794389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30</a:t>
            </a:fld>
            <a:endParaRPr lang="en-US"/>
          </a:p>
        </p:txBody>
      </p:sp>
    </p:spTree>
    <p:extLst>
      <p:ext uri="{BB962C8B-B14F-4D97-AF65-F5344CB8AC3E}">
        <p14:creationId xmlns:p14="http://schemas.microsoft.com/office/powerpoint/2010/main" val="707564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31</a:t>
            </a:fld>
            <a:endParaRPr lang="en-US"/>
          </a:p>
        </p:txBody>
      </p:sp>
    </p:spTree>
    <p:extLst>
      <p:ext uri="{BB962C8B-B14F-4D97-AF65-F5344CB8AC3E}">
        <p14:creationId xmlns:p14="http://schemas.microsoft.com/office/powerpoint/2010/main" val="1132475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32</a:t>
            </a:fld>
            <a:endParaRPr lang="en-US"/>
          </a:p>
        </p:txBody>
      </p:sp>
    </p:spTree>
    <p:extLst>
      <p:ext uri="{BB962C8B-B14F-4D97-AF65-F5344CB8AC3E}">
        <p14:creationId xmlns:p14="http://schemas.microsoft.com/office/powerpoint/2010/main" val="94005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a:t>
            </a:fld>
            <a:endParaRPr lang="en-US"/>
          </a:p>
        </p:txBody>
      </p:sp>
    </p:spTree>
    <p:extLst>
      <p:ext uri="{BB962C8B-B14F-4D97-AF65-F5344CB8AC3E}">
        <p14:creationId xmlns:p14="http://schemas.microsoft.com/office/powerpoint/2010/main" val="487509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33</a:t>
            </a:fld>
            <a:endParaRPr lang="en-US"/>
          </a:p>
        </p:txBody>
      </p:sp>
    </p:spTree>
    <p:extLst>
      <p:ext uri="{BB962C8B-B14F-4D97-AF65-F5344CB8AC3E}">
        <p14:creationId xmlns:p14="http://schemas.microsoft.com/office/powerpoint/2010/main" val="3188326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34</a:t>
            </a:fld>
            <a:endParaRPr lang="en-US"/>
          </a:p>
        </p:txBody>
      </p:sp>
    </p:spTree>
    <p:extLst>
      <p:ext uri="{BB962C8B-B14F-4D97-AF65-F5344CB8AC3E}">
        <p14:creationId xmlns:p14="http://schemas.microsoft.com/office/powerpoint/2010/main" val="1737209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35</a:t>
            </a:fld>
            <a:endParaRPr lang="en-US"/>
          </a:p>
        </p:txBody>
      </p:sp>
    </p:spTree>
    <p:extLst>
      <p:ext uri="{BB962C8B-B14F-4D97-AF65-F5344CB8AC3E}">
        <p14:creationId xmlns:p14="http://schemas.microsoft.com/office/powerpoint/2010/main" val="142568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36</a:t>
            </a:fld>
            <a:endParaRPr lang="en-US"/>
          </a:p>
        </p:txBody>
      </p:sp>
    </p:spTree>
    <p:extLst>
      <p:ext uri="{BB962C8B-B14F-4D97-AF65-F5344CB8AC3E}">
        <p14:creationId xmlns:p14="http://schemas.microsoft.com/office/powerpoint/2010/main" val="1416848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37</a:t>
            </a:fld>
            <a:endParaRPr lang="en-US"/>
          </a:p>
        </p:txBody>
      </p:sp>
    </p:spTree>
    <p:extLst>
      <p:ext uri="{BB962C8B-B14F-4D97-AF65-F5344CB8AC3E}">
        <p14:creationId xmlns:p14="http://schemas.microsoft.com/office/powerpoint/2010/main" val="1886847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38</a:t>
            </a:fld>
            <a:endParaRPr lang="en-US"/>
          </a:p>
        </p:txBody>
      </p:sp>
    </p:spTree>
    <p:extLst>
      <p:ext uri="{BB962C8B-B14F-4D97-AF65-F5344CB8AC3E}">
        <p14:creationId xmlns:p14="http://schemas.microsoft.com/office/powerpoint/2010/main" val="778080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39</a:t>
            </a:fld>
            <a:endParaRPr lang="en-US"/>
          </a:p>
        </p:txBody>
      </p:sp>
    </p:spTree>
    <p:extLst>
      <p:ext uri="{BB962C8B-B14F-4D97-AF65-F5344CB8AC3E}">
        <p14:creationId xmlns:p14="http://schemas.microsoft.com/office/powerpoint/2010/main" val="1074678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endParaRPr lang="en-US" sz="1300" dirty="0"/>
          </a:p>
        </p:txBody>
      </p:sp>
      <p:sp>
        <p:nvSpPr>
          <p:cNvPr id="4" name="Slide Number Placeholder 3"/>
          <p:cNvSpPr>
            <a:spLocks noGrp="1"/>
          </p:cNvSpPr>
          <p:nvPr>
            <p:ph type="sldNum" sz="quarter" idx="10"/>
          </p:nvPr>
        </p:nvSpPr>
        <p:spPr/>
        <p:txBody>
          <a:bodyPr/>
          <a:lstStyle/>
          <a:p>
            <a:fld id="{5005EC70-E2BF-481A-9BBA-3E4F97540A9F}" type="slidenum">
              <a:rPr lang="en-US" smtClean="0"/>
              <a:t>40</a:t>
            </a:fld>
            <a:endParaRPr lang="en-US"/>
          </a:p>
        </p:txBody>
      </p:sp>
    </p:spTree>
    <p:extLst>
      <p:ext uri="{BB962C8B-B14F-4D97-AF65-F5344CB8AC3E}">
        <p14:creationId xmlns:p14="http://schemas.microsoft.com/office/powerpoint/2010/main" val="1997035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4</a:t>
            </a:fld>
            <a:endParaRPr lang="en-US"/>
          </a:p>
        </p:txBody>
      </p:sp>
    </p:spTree>
    <p:extLst>
      <p:ext uri="{BB962C8B-B14F-4D97-AF65-F5344CB8AC3E}">
        <p14:creationId xmlns:p14="http://schemas.microsoft.com/office/powerpoint/2010/main" val="20817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5</a:t>
            </a:fld>
            <a:endParaRPr lang="en-US"/>
          </a:p>
        </p:txBody>
      </p:sp>
    </p:spTree>
    <p:extLst>
      <p:ext uri="{BB962C8B-B14F-4D97-AF65-F5344CB8AC3E}">
        <p14:creationId xmlns:p14="http://schemas.microsoft.com/office/powerpoint/2010/main" val="85460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6</a:t>
            </a:fld>
            <a:endParaRPr lang="en-US"/>
          </a:p>
        </p:txBody>
      </p:sp>
    </p:spTree>
    <p:extLst>
      <p:ext uri="{BB962C8B-B14F-4D97-AF65-F5344CB8AC3E}">
        <p14:creationId xmlns:p14="http://schemas.microsoft.com/office/powerpoint/2010/main" val="240202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7</a:t>
            </a:fld>
            <a:endParaRPr lang="en-US"/>
          </a:p>
        </p:txBody>
      </p:sp>
    </p:spTree>
    <p:extLst>
      <p:ext uri="{BB962C8B-B14F-4D97-AF65-F5344CB8AC3E}">
        <p14:creationId xmlns:p14="http://schemas.microsoft.com/office/powerpoint/2010/main" val="280304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8</a:t>
            </a:fld>
            <a:endParaRPr lang="en-US"/>
          </a:p>
        </p:txBody>
      </p:sp>
    </p:spTree>
    <p:extLst>
      <p:ext uri="{BB962C8B-B14F-4D97-AF65-F5344CB8AC3E}">
        <p14:creationId xmlns:p14="http://schemas.microsoft.com/office/powerpoint/2010/main" val="2477757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Leighton, Paul. 2012. The Rich Get Richer and the Poor Get Prison: Inequality, Corporate Power and Crime. Available, http://www.paulsjusticeblog.com/2012/03/inequality_corporate_power_and_crime.php. </a:t>
            </a:r>
          </a:p>
          <a:p>
            <a:endParaRPr lang="en-US" dirty="0"/>
          </a:p>
        </p:txBody>
      </p:sp>
      <p:sp>
        <p:nvSpPr>
          <p:cNvPr id="4" name="Slide Number Placeholder 3"/>
          <p:cNvSpPr>
            <a:spLocks noGrp="1"/>
          </p:cNvSpPr>
          <p:nvPr>
            <p:ph type="sldNum" sz="quarter" idx="10"/>
          </p:nvPr>
        </p:nvSpPr>
        <p:spPr/>
        <p:txBody>
          <a:bodyPr/>
          <a:lstStyle/>
          <a:p>
            <a:fld id="{1AE9EA32-7AB1-4486-BA0B-38054666EA39}" type="slidenum">
              <a:rPr lang="en-US" smtClean="0"/>
              <a:t>9</a:t>
            </a:fld>
            <a:endParaRPr lang="en-US"/>
          </a:p>
        </p:txBody>
      </p:sp>
    </p:spTree>
    <p:extLst>
      <p:ext uri="{BB962C8B-B14F-4D97-AF65-F5344CB8AC3E}">
        <p14:creationId xmlns:p14="http://schemas.microsoft.com/office/powerpoint/2010/main" val="224792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17DFB-0016-4143-8716-649B2EA4905A}" type="datetimeFigureOut">
              <a:rPr lang="en-US" smtClean="0"/>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17DFB-0016-4143-8716-649B2EA4905A}" type="datetimeFigureOut">
              <a:rPr lang="en-US" smtClean="0"/>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17DFB-0016-4143-8716-649B2EA4905A}" type="datetimeFigureOut">
              <a:rPr lang="en-US" smtClean="0"/>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00200"/>
            <a:ext cx="4038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4038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395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17DFB-0016-4143-8716-649B2EA4905A}" type="datetimeFigureOut">
              <a:rPr lang="en-US" smtClean="0"/>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017DFB-0016-4143-8716-649B2EA4905A}" type="datetimeFigureOut">
              <a:rPr lang="en-US" smtClean="0"/>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017DFB-0016-4143-8716-649B2EA4905A}" type="datetimeFigureOut">
              <a:rPr lang="en-US" smtClean="0"/>
              <a:t>8/2/2014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017DFB-0016-4143-8716-649B2EA4905A}" type="datetimeFigureOut">
              <a:rPr lang="en-US" smtClean="0"/>
              <a:t>8/2/2014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017DFB-0016-4143-8716-649B2EA4905A}" type="datetimeFigureOut">
              <a:rPr lang="en-US" smtClean="0"/>
              <a:t>8/2/2014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17DFB-0016-4143-8716-649B2EA4905A}" type="datetimeFigureOut">
              <a:rPr lang="en-US" smtClean="0"/>
              <a:t>8/2/2014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54555-1A94-4298-9978-8C6EE92D444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017DFB-0016-4143-8716-649B2EA4905A}" type="datetimeFigureOut">
              <a:rPr lang="en-US" smtClean="0"/>
              <a:t>8/2/2014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54555-1A94-4298-9978-8C6EE92D444D}"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A017DFB-0016-4143-8716-649B2EA4905A}" type="datetimeFigureOut">
              <a:rPr lang="en-US" smtClean="0"/>
              <a:t>8/2/2014</a:t>
            </a:fld>
            <a:endParaRPr lang="en-US"/>
          </a:p>
        </p:txBody>
      </p:sp>
      <p:sp>
        <p:nvSpPr>
          <p:cNvPr id="9" name="Slide Number Placeholder 8"/>
          <p:cNvSpPr>
            <a:spLocks noGrp="1"/>
          </p:cNvSpPr>
          <p:nvPr>
            <p:ph type="sldNum" sz="quarter" idx="11"/>
          </p:nvPr>
        </p:nvSpPr>
        <p:spPr/>
        <p:txBody>
          <a:bodyPr/>
          <a:lstStyle/>
          <a:p>
            <a:fld id="{98654555-1A94-4298-9978-8C6EE92D444D}"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8654555-1A94-4298-9978-8C6EE92D444D}"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A017DFB-0016-4143-8716-649B2EA4905A}" type="datetimeFigureOut">
              <a:rPr lang="en-US" smtClean="0"/>
              <a:t>8/2/2014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washingtonpost.com/wp-srv/special/business/income-inequality/" TargetMode="Externa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federalreserve.gov/pubs/feds/2009/200913/200913pap.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money.cnn.com/magazines/fortune/fortune500/2010/full_list/" TargetMode="External"/><Relationship Id="rId5" Type="http://schemas.openxmlformats.org/officeDocument/2006/relationships/hyperlink" Target="http://www.imf.org/"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www.imf.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money.cnn.com/magazines/fortune/fortune500/2010/full_list/"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paulsjusticepage.com/" TargetMode="External"/><Relationship Id="rId3" Type="http://schemas.openxmlformats.org/officeDocument/2006/relationships/hyperlink" Target="http://occuprint.org/"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paulsjusticeblog.com/2012/03/inequality_corporate_power_and_crime.ph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occuprint.org/" TargetMode="Externa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occuprint.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iteresources.worldbank.org/DATASTATISTICS/Resources/GDP.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nytimes.com/2009/03/16/business/16rescue.html"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hyperlink" Target="http://www2.goldmansachs.com/investor-relations/financials/current/10k/2010-10-k.pdf" TargetMode="External"/><Relationship Id="rId4" Type="http://schemas.openxmlformats.org/officeDocument/2006/relationships/hyperlink" Target="http://www.rollingstone.com/politics/news/the-people-vs-goldman-sachs-2011051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fhfa.gov/webfiles/22602/GE%20Complaint%20Final.pdf" TargetMode="External"/><Relationship Id="rId4" Type="http://schemas.openxmlformats.org/officeDocument/2006/relationships/hyperlink" Target="http://occuprint.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occuprint.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ritholtz.com/blog/2011/05/jezebels-undermining-financial-overhau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occuprint.org/" TargetMode="Externa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hyperlink" Target="http://www.rollingstone.com/politics/news/why-isnt-wall-street-in-jail-20110216"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occuprint.org/"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occuprint.org/"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hyperlink" Target="http://occuprint.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paulsjusticepage.com/paul/pauls-cv.ht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hyperlink" Target="http://paulsjusticepage.com/paul.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census.gov/hhes/www/income/incom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ensus.gov/hhes/www/income/data/historical/househol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ortsillustrated.cnn.com/specials/fortunate50-2010/index.html" TargetMode="External"/><Relationship Id="rId4" Type="http://schemas.openxmlformats.org/officeDocument/2006/relationships/hyperlink" Target="http://money.cnn.com/galleries/2010/news/1004/gallery.top_ceo_pa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elsa.berkeley.edu/~saez/" TargetMode="External"/><Relationship Id="rId4" Type="http://schemas.openxmlformats.org/officeDocument/2006/relationships/hyperlink" Target="http://money.cnn.com/2011/02/16/news/economy/middle_class/index.htm?iid=MP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washingtonpost.com/business/economy/with-executive-pay-rich-pull-away-from-rest-of-america/2011/06/13/AGKG9jaH_story.html"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2286000"/>
          </a:xfrm>
        </p:spPr>
        <p:txBody>
          <a:bodyPr>
            <a:noAutofit/>
          </a:bodyPr>
          <a:lstStyle/>
          <a:p>
            <a:pPr algn="ctr"/>
            <a:r>
              <a:rPr lang="en-US" sz="4800" dirty="0">
                <a:effectLst>
                  <a:outerShdw blurRad="38100" dist="38100" dir="2700000" algn="tl">
                    <a:srgbClr val="000000">
                      <a:alpha val="43137"/>
                    </a:srgbClr>
                  </a:outerShdw>
                </a:effectLst>
              </a:rPr>
              <a:t>The Rich Get Richer and the Poor Get Prison: </a:t>
            </a:r>
            <a:r>
              <a:rPr lang="en-US" sz="4800" dirty="0" smtClean="0">
                <a:effectLst>
                  <a:outerShdw blurRad="38100" dist="38100" dir="2700000" algn="tl">
                    <a:srgbClr val="000000">
                      <a:alpha val="43137"/>
                    </a:srgbClr>
                  </a:outerShdw>
                </a:effectLst>
              </a:rPr>
              <a:t/>
            </a:r>
            <a:br>
              <a:rPr lang="en-US" sz="48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Inequality</a:t>
            </a:r>
            <a:r>
              <a:rPr lang="en-US" sz="3600" dirty="0">
                <a:effectLst>
                  <a:outerShdw blurRad="38100" dist="38100" dir="2700000" algn="tl">
                    <a:srgbClr val="000000">
                      <a:alpha val="43137"/>
                    </a:srgbClr>
                  </a:outerShdw>
                </a:effectLst>
              </a:rPr>
              <a:t>, Corporate Power and </a:t>
            </a:r>
            <a:r>
              <a:rPr lang="en-US" sz="3600" dirty="0" smtClean="0">
                <a:effectLst>
                  <a:outerShdw blurRad="38100" dist="38100" dir="2700000" algn="tl">
                    <a:srgbClr val="000000">
                      <a:alpha val="43137"/>
                    </a:srgbClr>
                  </a:outerShdw>
                </a:effectLst>
              </a:rPr>
              <a:t>Crime</a:t>
            </a:r>
            <a:endParaRPr lang="en-US" sz="3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62000" y="3962400"/>
            <a:ext cx="3657600" cy="1828800"/>
          </a:xfrm>
        </p:spPr>
        <p:txBody>
          <a:bodyPr>
            <a:normAutofit/>
          </a:bodyPr>
          <a:lstStyle/>
          <a:p>
            <a:r>
              <a:rPr lang="en-US" sz="2400" b="1" dirty="0" smtClean="0">
                <a:solidFill>
                  <a:schemeClr val="accent1">
                    <a:lumMod val="50000"/>
                  </a:schemeClr>
                </a:solidFill>
              </a:rPr>
              <a:t>Paul Leighton</a:t>
            </a:r>
          </a:p>
          <a:p>
            <a:r>
              <a:rPr lang="en-US" sz="2400" dirty="0" err="1" smtClean="0">
                <a:solidFill>
                  <a:schemeClr val="accent1">
                    <a:lumMod val="50000"/>
                  </a:schemeClr>
                </a:solidFill>
              </a:rPr>
              <a:t>Sidore</a:t>
            </a:r>
            <a:r>
              <a:rPr lang="en-US" sz="2400" smtClean="0">
                <a:solidFill>
                  <a:schemeClr val="accent1">
                    <a:lumMod val="50000"/>
                  </a:schemeClr>
                </a:solidFill>
              </a:rPr>
              <a:t> Lecture </a:t>
            </a:r>
            <a:endParaRPr lang="en-US" sz="2400" dirty="0" smtClean="0">
              <a:solidFill>
                <a:schemeClr val="accent1">
                  <a:lumMod val="50000"/>
                </a:schemeClr>
              </a:solidFill>
            </a:endParaRPr>
          </a:p>
          <a:p>
            <a:r>
              <a:rPr lang="en-US" sz="2400" dirty="0" smtClean="0">
                <a:solidFill>
                  <a:schemeClr val="accent1">
                    <a:lumMod val="50000"/>
                  </a:schemeClr>
                </a:solidFill>
              </a:rPr>
              <a:t>Plymouth State University</a:t>
            </a:r>
          </a:p>
          <a:p>
            <a:r>
              <a:rPr lang="en-US" sz="2400" dirty="0" smtClean="0">
                <a:solidFill>
                  <a:schemeClr val="accent1">
                    <a:lumMod val="50000"/>
                  </a:schemeClr>
                </a:solidFill>
              </a:rPr>
              <a:t>March 12, 2012</a:t>
            </a:r>
            <a:endParaRPr lang="en-US" sz="2400" dirty="0">
              <a:solidFill>
                <a:schemeClr val="accent1">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35229"/>
            <a:ext cx="2895600" cy="223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616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325562"/>
          </a:xfrm>
        </p:spPr>
        <p:txBody>
          <a:bodyPr/>
          <a:lstStyle/>
          <a:p>
            <a:pPr algn="ctr"/>
            <a:r>
              <a:rPr lang="en-US" dirty="0" smtClean="0"/>
              <a:t>Income Inequality: International Comparisons</a:t>
            </a:r>
            <a:endParaRPr lang="en-US" dirty="0"/>
          </a:p>
        </p:txBody>
      </p:sp>
      <p:sp>
        <p:nvSpPr>
          <p:cNvPr id="3" name="Content Placeholder 2"/>
          <p:cNvSpPr>
            <a:spLocks noGrp="1"/>
          </p:cNvSpPr>
          <p:nvPr>
            <p:ph idx="1"/>
          </p:nvPr>
        </p:nvSpPr>
        <p:spPr>
          <a:xfrm>
            <a:off x="624840" y="2743200"/>
            <a:ext cx="1524000" cy="1219201"/>
          </a:xfrm>
        </p:spPr>
        <p:txBody>
          <a:bodyPr>
            <a:normAutofit fontScale="92500" lnSpcReduction="10000"/>
          </a:bodyPr>
          <a:lstStyle/>
          <a:p>
            <a:pPr marL="114300" indent="0">
              <a:buNone/>
            </a:pPr>
            <a:r>
              <a:rPr lang="en-US" dirty="0" smtClean="0"/>
              <a:t>Share of income earned by top 0.1%</a:t>
            </a:r>
            <a:endParaRPr lang="en-US" dirty="0"/>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3000"/>
                    </a14:imgEffect>
                    <a14:imgEffect>
                      <a14:brightnessContrast bright="2000" contrast="18000"/>
                    </a14:imgEffect>
                  </a14:imgLayer>
                </a14:imgProps>
              </a:ext>
              <a:ext uri="{28A0092B-C50C-407E-A947-70E740481C1C}">
                <a14:useLocalDpi xmlns:a14="http://schemas.microsoft.com/office/drawing/2010/main" val="0"/>
              </a:ext>
            </a:extLst>
          </a:blip>
          <a:srcRect/>
          <a:stretch>
            <a:fillRect/>
          </a:stretch>
        </p:blipFill>
        <p:spPr bwMode="auto">
          <a:xfrm>
            <a:off x="2286000" y="1905000"/>
            <a:ext cx="5399753" cy="37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6019800"/>
            <a:ext cx="7467600" cy="523220"/>
          </a:xfrm>
          <a:prstGeom prst="rect">
            <a:avLst/>
          </a:prstGeom>
          <a:noFill/>
        </p:spPr>
        <p:txBody>
          <a:bodyPr wrap="square" rtlCol="0">
            <a:spAutoFit/>
          </a:bodyPr>
          <a:lstStyle/>
          <a:p>
            <a:r>
              <a:rPr lang="en-US" sz="1400" dirty="0" smtClean="0"/>
              <a:t>Washington Post. No date. (NOT) Spreading the Wealth</a:t>
            </a:r>
          </a:p>
          <a:p>
            <a:r>
              <a:rPr lang="en-US" sz="1400" dirty="0">
                <a:hlinkClick r:id="rId5"/>
              </a:rPr>
              <a:t>http://www.washingtonpost.com/wp-srv/special/business/income-inequality</a:t>
            </a:r>
            <a:r>
              <a:rPr lang="en-US" sz="1400" dirty="0" smtClean="0">
                <a:hlinkClick r:id="rId5"/>
              </a:rPr>
              <a:t>/</a:t>
            </a:r>
            <a:r>
              <a:rPr lang="en-US" sz="1400" dirty="0" smtClean="0"/>
              <a:t>. </a:t>
            </a:r>
            <a:endParaRPr lang="en-US" sz="1400" dirty="0"/>
          </a:p>
        </p:txBody>
      </p:sp>
    </p:spTree>
    <p:extLst>
      <p:ext uri="{BB962C8B-B14F-4D97-AF65-F5344CB8AC3E}">
        <p14:creationId xmlns:p14="http://schemas.microsoft.com/office/powerpoint/2010/main" val="3963678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1036638"/>
          </a:xfrm>
        </p:spPr>
        <p:txBody>
          <a:bodyPr/>
          <a:lstStyle/>
          <a:p>
            <a:pPr algn="ctr"/>
            <a:r>
              <a:rPr lang="en-US" dirty="0" smtClean="0"/>
              <a:t>Intergenerational Mobility</a:t>
            </a:r>
            <a:endParaRPr lang="en-US" dirty="0"/>
          </a:p>
        </p:txBody>
      </p:sp>
      <p:sp>
        <p:nvSpPr>
          <p:cNvPr id="3" name="Content Placeholder 2"/>
          <p:cNvSpPr>
            <a:spLocks noGrp="1"/>
          </p:cNvSpPr>
          <p:nvPr>
            <p:ph idx="1"/>
          </p:nvPr>
        </p:nvSpPr>
        <p:spPr>
          <a:xfrm>
            <a:off x="454739" y="4753966"/>
            <a:ext cx="7620000" cy="1951634"/>
          </a:xfrm>
        </p:spPr>
        <p:txBody>
          <a:bodyPr/>
          <a:lstStyle/>
          <a:p>
            <a:pPr marL="114300" indent="0">
              <a:buNone/>
            </a:pPr>
            <a:r>
              <a:rPr lang="en-US" dirty="0" smtClean="0"/>
              <a:t>“Low mobility across generations, as measured by a close link between parents’ and children’s earnings, is particularly pronounced in the United Kingdom, Italy, the United States and </a:t>
            </a:r>
            <a:r>
              <a:rPr lang="en-US" dirty="0"/>
              <a:t>F</a:t>
            </a:r>
            <a:r>
              <a:rPr lang="en-US" dirty="0" smtClean="0"/>
              <a:t>rance, while mobility is higher in the Nordic countries, Australia and Canada.”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190768"/>
            <a:ext cx="5319347" cy="3381232"/>
          </a:xfrm>
          <a:prstGeom prst="rect">
            <a:avLst/>
          </a:prstGeom>
        </p:spPr>
      </p:pic>
      <p:sp>
        <p:nvSpPr>
          <p:cNvPr id="5" name="TextBox 4"/>
          <p:cNvSpPr txBox="1"/>
          <p:nvPr/>
        </p:nvSpPr>
        <p:spPr>
          <a:xfrm>
            <a:off x="457200" y="2165569"/>
            <a:ext cx="2057400" cy="1384995"/>
          </a:xfrm>
          <a:prstGeom prst="rect">
            <a:avLst/>
          </a:prstGeom>
          <a:noFill/>
        </p:spPr>
        <p:txBody>
          <a:bodyPr wrap="square" rtlCol="0">
            <a:spAutoFit/>
          </a:bodyPr>
          <a:lstStyle/>
          <a:p>
            <a:r>
              <a:rPr lang="en-US" sz="1200" dirty="0" err="1"/>
              <a:t>Causa</a:t>
            </a:r>
            <a:r>
              <a:rPr lang="en-US" sz="1200" dirty="0"/>
              <a:t>, </a:t>
            </a:r>
            <a:r>
              <a:rPr lang="en-US" sz="1200" dirty="0" err="1"/>
              <a:t>Orsetta</a:t>
            </a:r>
            <a:r>
              <a:rPr lang="en-US" sz="1200" dirty="0"/>
              <a:t> and </a:t>
            </a:r>
            <a:r>
              <a:rPr lang="en-US" sz="1200" dirty="0" err="1"/>
              <a:t>Asa</a:t>
            </a:r>
            <a:r>
              <a:rPr lang="en-US" sz="1200" dirty="0"/>
              <a:t> Johansson. 2010. Intergenerational Social </a:t>
            </a:r>
            <a:endParaRPr lang="en-US" sz="1200" dirty="0" smtClean="0"/>
          </a:p>
          <a:p>
            <a:r>
              <a:rPr lang="en-US" sz="1200" dirty="0" smtClean="0"/>
              <a:t>Mobility </a:t>
            </a:r>
            <a:r>
              <a:rPr lang="en-US" sz="1200" dirty="0"/>
              <a:t>in OECD Countries. </a:t>
            </a:r>
            <a:endParaRPr lang="en-US" sz="1200" dirty="0" smtClean="0"/>
          </a:p>
          <a:p>
            <a:r>
              <a:rPr lang="en-US" sz="1200" i="1" dirty="0" smtClean="0"/>
              <a:t>OECD </a:t>
            </a:r>
            <a:r>
              <a:rPr lang="en-US" sz="1200" i="1" dirty="0"/>
              <a:t>Journal: Economic </a:t>
            </a:r>
            <a:endParaRPr lang="en-US" sz="1200" i="1" dirty="0" smtClean="0"/>
          </a:p>
          <a:p>
            <a:r>
              <a:rPr lang="en-US" sz="1200" i="1" dirty="0" smtClean="0"/>
              <a:t>Studies</a:t>
            </a:r>
            <a:r>
              <a:rPr lang="en-US" sz="1200" dirty="0"/>
              <a:t>, Volume 2010. </a:t>
            </a:r>
            <a:endParaRPr lang="en-US" sz="1200" dirty="0" smtClean="0"/>
          </a:p>
          <a:p>
            <a:r>
              <a:rPr lang="en-US" sz="1200" dirty="0" smtClean="0"/>
              <a:t>p </a:t>
            </a:r>
            <a:r>
              <a:rPr lang="en-US" sz="1200" dirty="0"/>
              <a:t>3 (quote) and p 9 (chart</a:t>
            </a:r>
            <a:r>
              <a:rPr lang="en-US" sz="1200" dirty="0" smtClean="0"/>
              <a:t>)</a:t>
            </a:r>
            <a:endParaRPr lang="en-US" sz="1200" dirty="0"/>
          </a:p>
        </p:txBody>
      </p:sp>
      <p:sp>
        <p:nvSpPr>
          <p:cNvPr id="6" name="Down Arrow 5"/>
          <p:cNvSpPr/>
          <p:nvPr/>
        </p:nvSpPr>
        <p:spPr>
          <a:xfrm>
            <a:off x="6477000" y="1524000"/>
            <a:ext cx="2286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46515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7620000" cy="792162"/>
          </a:xfrm>
        </p:spPr>
        <p:txBody>
          <a:bodyPr/>
          <a:lstStyle/>
          <a:p>
            <a:pPr algn="ctr"/>
            <a:r>
              <a:rPr lang="en-US" dirty="0" smtClean="0"/>
              <a:t>Wealth Overview</a:t>
            </a:r>
            <a:endParaRPr lang="en-US" dirty="0"/>
          </a:p>
        </p:txBody>
      </p:sp>
      <p:sp>
        <p:nvSpPr>
          <p:cNvPr id="3" name="Content Placeholder 2"/>
          <p:cNvSpPr>
            <a:spLocks noGrp="1"/>
          </p:cNvSpPr>
          <p:nvPr>
            <p:ph idx="1"/>
          </p:nvPr>
        </p:nvSpPr>
        <p:spPr>
          <a:xfrm>
            <a:off x="330707" y="1014670"/>
            <a:ext cx="7848600" cy="3480975"/>
          </a:xfrm>
        </p:spPr>
        <p:txBody>
          <a:bodyPr>
            <a:normAutofit/>
          </a:bodyPr>
          <a:lstStyle/>
          <a:p>
            <a:r>
              <a:rPr lang="en-US" sz="2800" dirty="0" smtClean="0"/>
              <a:t>Wealth (net worth) = assets – liabilities</a:t>
            </a:r>
          </a:p>
          <a:p>
            <a:pPr lvl="1"/>
            <a:endParaRPr lang="en-US" sz="2800" dirty="0"/>
          </a:p>
          <a:p>
            <a:r>
              <a:rPr lang="en-US" sz="2800" dirty="0" smtClean="0"/>
              <a:t>Median net worth, 2007 = $120,300   </a:t>
            </a:r>
          </a:p>
          <a:p>
            <a:pPr marL="114300" indent="0">
              <a:buNone/>
            </a:pPr>
            <a:r>
              <a:rPr lang="en-US" sz="2800" dirty="0"/>
              <a:t>	</a:t>
            </a:r>
            <a:r>
              <a:rPr lang="en-US" sz="2800" dirty="0" smtClean="0"/>
              <a:t>[mean = $556,300]</a:t>
            </a:r>
          </a:p>
          <a:p>
            <a:pPr lvl="1"/>
            <a:r>
              <a:rPr lang="en-US" sz="2400" dirty="0" smtClean="0"/>
              <a:t>White, non-Hispanic = </a:t>
            </a:r>
            <a:r>
              <a:rPr lang="en-US" sz="2400" smtClean="0"/>
              <a:t>$170,400</a:t>
            </a:r>
            <a:endParaRPr lang="en-US" sz="2400" dirty="0" smtClean="0"/>
          </a:p>
          <a:p>
            <a:pPr lvl="1"/>
            <a:r>
              <a:rPr lang="en-US" sz="2400" dirty="0" smtClean="0"/>
              <a:t>Nonwhite or Hispanic = $27,800</a:t>
            </a:r>
          </a:p>
        </p:txBody>
      </p:sp>
      <p:sp>
        <p:nvSpPr>
          <p:cNvPr id="4" name="TextBox 3"/>
          <p:cNvSpPr txBox="1"/>
          <p:nvPr/>
        </p:nvSpPr>
        <p:spPr>
          <a:xfrm>
            <a:off x="525780" y="4114800"/>
            <a:ext cx="4951476" cy="646331"/>
          </a:xfrm>
          <a:prstGeom prst="rect">
            <a:avLst/>
          </a:prstGeom>
          <a:noFill/>
        </p:spPr>
        <p:txBody>
          <a:bodyPr wrap="square" rtlCol="0">
            <a:spAutoFit/>
          </a:bodyPr>
          <a:lstStyle/>
          <a:p>
            <a:r>
              <a:rPr lang="en-US" sz="1200" dirty="0" smtClean="0"/>
              <a:t>Bucks, Brian, et al. 2009. </a:t>
            </a:r>
            <a:r>
              <a:rPr lang="en-US" sz="1200" dirty="0"/>
              <a:t>Changes in U.S. Family </a:t>
            </a:r>
            <a:r>
              <a:rPr lang="en-US" sz="1200" dirty="0" smtClean="0"/>
              <a:t>Finances from </a:t>
            </a:r>
            <a:r>
              <a:rPr lang="en-US" sz="1200" dirty="0"/>
              <a:t>2004 to </a:t>
            </a:r>
            <a:r>
              <a:rPr lang="en-US" sz="1200" dirty="0" smtClean="0"/>
              <a:t>2007. </a:t>
            </a:r>
            <a:r>
              <a:rPr lang="en-US" sz="1200" dirty="0"/>
              <a:t>http://federalreserve.gov/econresdata/scf/files/2007_scf09.pdf  (p A11)</a:t>
            </a:r>
          </a:p>
          <a:p>
            <a:endParaRPr lang="en-US" sz="1200" dirty="0"/>
          </a:p>
        </p:txBody>
      </p:sp>
      <p:sp>
        <p:nvSpPr>
          <p:cNvPr id="5" name="Title 1"/>
          <p:cNvSpPr txBox="1">
            <a:spLocks/>
          </p:cNvSpPr>
          <p:nvPr/>
        </p:nvSpPr>
        <p:spPr>
          <a:xfrm>
            <a:off x="1292352" y="4956048"/>
            <a:ext cx="5715000" cy="1297632"/>
          </a:xfrm>
          <a:prstGeom prst="rect">
            <a:avLst/>
          </a:prstGeom>
          <a:solidFill>
            <a:schemeClr val="bg2">
              <a:lumMod val="40000"/>
              <a:lumOff val="60000"/>
            </a:schemeClr>
          </a:solidFill>
          <a:ln w="19050">
            <a:solidFill>
              <a:schemeClr val="tx1"/>
            </a:solidFill>
          </a:ln>
        </p:spPr>
        <p:txBody>
          <a:bodyPr vert="horz" lIns="91440" tIns="91440" rIns="91440" bIns="9144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4000" dirty="0" smtClean="0">
                <a:effectLst>
                  <a:outerShdw blurRad="50800" dist="38100" dir="2700000" algn="tl" rotWithShape="0">
                    <a:prstClr val="black">
                      <a:alpha val="40000"/>
                    </a:prstClr>
                  </a:outerShdw>
                </a:effectLst>
              </a:rPr>
              <a:t>Wealth is about </a:t>
            </a:r>
          </a:p>
          <a:p>
            <a:pPr algn="ctr"/>
            <a:r>
              <a:rPr lang="en-US" sz="4000" dirty="0" smtClean="0">
                <a:effectLst>
                  <a:outerShdw blurRad="50800" dist="38100" dir="2700000" algn="tl" rotWithShape="0">
                    <a:prstClr val="black">
                      <a:alpha val="40000"/>
                    </a:prstClr>
                  </a:outerShdw>
                </a:effectLst>
              </a:rPr>
              <a:t>SECURITY and POWER</a:t>
            </a:r>
            <a:endParaRPr lang="en-US" sz="4000" dirty="0">
              <a:effectLst>
                <a:outerShdw blurRad="50800" dist="38100" dir="2700000" algn="tl" rotWithShape="0">
                  <a:prstClr val="black">
                    <a:alpha val="40000"/>
                  </a:prst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254" y="2590799"/>
            <a:ext cx="2753546" cy="184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05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15962"/>
          </a:xfrm>
        </p:spPr>
        <p:txBody>
          <a:bodyPr/>
          <a:lstStyle/>
          <a:p>
            <a:pPr algn="ctr"/>
            <a:r>
              <a:rPr lang="en-US" dirty="0" smtClean="0"/>
              <a:t>Wealth Distribution, 2007</a:t>
            </a:r>
            <a:endParaRPr lang="en-US" dirty="0"/>
          </a:p>
        </p:txBody>
      </p:sp>
      <p:sp>
        <p:nvSpPr>
          <p:cNvPr id="4" name="Content Placeholder 3"/>
          <p:cNvSpPr>
            <a:spLocks noGrp="1"/>
          </p:cNvSpPr>
          <p:nvPr>
            <p:ph idx="1"/>
          </p:nvPr>
        </p:nvSpPr>
        <p:spPr>
          <a:xfrm>
            <a:off x="457200" y="6172200"/>
            <a:ext cx="7620000" cy="533400"/>
          </a:xfrm>
        </p:spPr>
        <p:txBody>
          <a:bodyPr>
            <a:normAutofit/>
          </a:bodyPr>
          <a:lstStyle/>
          <a:p>
            <a:pPr marL="114300" indent="0">
              <a:buNone/>
            </a:pPr>
            <a:r>
              <a:rPr lang="en-US" sz="1200" dirty="0" err="1" smtClean="0"/>
              <a:t>Kennickell</a:t>
            </a:r>
            <a:r>
              <a:rPr lang="en-US" sz="1200" dirty="0" smtClean="0"/>
              <a:t>, Arthur. </a:t>
            </a:r>
            <a:r>
              <a:rPr lang="en-US" sz="1200" dirty="0"/>
              <a:t>2009. Ponds and Streams: Wealth and Income in the U.S., 1989 to </a:t>
            </a:r>
            <a:r>
              <a:rPr lang="en-US" sz="1200" dirty="0" smtClean="0"/>
              <a:t>2007. </a:t>
            </a:r>
          </a:p>
          <a:p>
            <a:pPr marL="114300" indent="0">
              <a:buNone/>
            </a:pPr>
            <a:r>
              <a:rPr lang="en-US" sz="1200" dirty="0">
                <a:hlinkClick r:id="rId2"/>
              </a:rPr>
              <a:t>http://</a:t>
            </a:r>
            <a:r>
              <a:rPr lang="en-US" sz="1200" dirty="0" smtClean="0">
                <a:hlinkClick r:id="rId2"/>
              </a:rPr>
              <a:t>www.federalreserve.gov/pubs/feds/2009/200913/200913pap.pdf</a:t>
            </a:r>
            <a:r>
              <a:rPr lang="en-US" sz="1200" dirty="0" smtClean="0"/>
              <a:t>. Table 2, 4, A1, A3a</a:t>
            </a:r>
            <a:endParaRPr lang="en-US" sz="1200" dirty="0"/>
          </a:p>
        </p:txBody>
      </p:sp>
      <p:graphicFrame>
        <p:nvGraphicFramePr>
          <p:cNvPr id="6" name="Content Placeholder 3"/>
          <p:cNvGraphicFramePr>
            <a:graphicFrameLocks/>
          </p:cNvGraphicFramePr>
          <p:nvPr>
            <p:extLst>
              <p:ext uri="{D42A27DB-BD31-4B8C-83A1-F6EECF244321}">
                <p14:modId xmlns:p14="http://schemas.microsoft.com/office/powerpoint/2010/main" val="4188537796"/>
              </p:ext>
            </p:extLst>
          </p:nvPr>
        </p:nvGraphicFramePr>
        <p:xfrm>
          <a:off x="990600" y="1037580"/>
          <a:ext cx="6400800" cy="4432135"/>
        </p:xfrm>
        <a:graphic>
          <a:graphicData uri="http://schemas.openxmlformats.org/drawingml/2006/table">
            <a:tbl>
              <a:tblPr firstRow="1" bandRow="1">
                <a:tableStyleId>{5C22544A-7EE6-4342-B048-85BDC9FD1C3A}</a:tableStyleId>
              </a:tblPr>
              <a:tblGrid>
                <a:gridCol w="1706789"/>
                <a:gridCol w="1792315"/>
                <a:gridCol w="2901696"/>
              </a:tblGrid>
              <a:tr h="957415">
                <a:tc>
                  <a:txBody>
                    <a:bodyPr/>
                    <a:lstStyle/>
                    <a:p>
                      <a:pPr algn="ctr"/>
                      <a:r>
                        <a:rPr lang="en-US" dirty="0" smtClean="0"/>
                        <a:t>Households</a:t>
                      </a:r>
                      <a:endParaRPr lang="en-US" dirty="0"/>
                    </a:p>
                  </a:txBody>
                  <a:tcPr anchor="ctr"/>
                </a:tc>
                <a:tc>
                  <a:txBody>
                    <a:bodyPr/>
                    <a:lstStyle/>
                    <a:p>
                      <a:pPr algn="ctr"/>
                      <a:r>
                        <a:rPr lang="en-US" dirty="0" smtClean="0"/>
                        <a:t>Share of Aggregate Income</a:t>
                      </a:r>
                      <a:endParaRPr lang="en-US" dirty="0"/>
                    </a:p>
                  </a:txBody>
                  <a:tcPr anchor="ctr"/>
                </a:tc>
                <a:tc>
                  <a:txBody>
                    <a:bodyPr/>
                    <a:lstStyle/>
                    <a:p>
                      <a:pPr algn="ctr"/>
                      <a:r>
                        <a:rPr lang="en-US" dirty="0" smtClean="0"/>
                        <a:t>Notes</a:t>
                      </a:r>
                      <a:endParaRPr lang="en-US" dirty="0"/>
                    </a:p>
                  </a:txBody>
                  <a:tcPr anchor="ctr"/>
                </a:tc>
              </a:tr>
              <a:tr h="629117">
                <a:tc>
                  <a:txBody>
                    <a:bodyPr/>
                    <a:lstStyle/>
                    <a:p>
                      <a:pPr algn="ctr"/>
                      <a:r>
                        <a:rPr lang="en-US" dirty="0" smtClean="0"/>
                        <a:t>Bottom 50%</a:t>
                      </a:r>
                      <a:endParaRPr lang="en-US" dirty="0"/>
                    </a:p>
                  </a:txBody>
                  <a:tcPr anchor="ctr"/>
                </a:tc>
                <a:tc>
                  <a:txBody>
                    <a:bodyPr/>
                    <a:lstStyle/>
                    <a:p>
                      <a:pPr algn="ctr"/>
                      <a:r>
                        <a:rPr lang="en-US" b="1" dirty="0" smtClean="0"/>
                        <a:t>2.5%</a:t>
                      </a:r>
                      <a:endParaRPr lang="en-US" b="1" dirty="0"/>
                    </a:p>
                  </a:txBody>
                  <a:tcPr anchor="ctr"/>
                </a:tc>
                <a:tc>
                  <a:txBody>
                    <a:bodyPr/>
                    <a:lstStyle/>
                    <a:p>
                      <a:pPr algn="ctr"/>
                      <a:r>
                        <a:rPr lang="en-US" dirty="0" smtClean="0"/>
                        <a:t>At 10</a:t>
                      </a:r>
                      <a:r>
                        <a:rPr lang="en-US" baseline="30000" dirty="0" smtClean="0"/>
                        <a:t>th</a:t>
                      </a:r>
                      <a:r>
                        <a:rPr lang="en-US" dirty="0" smtClean="0"/>
                        <a:t> Percentile, </a:t>
                      </a:r>
                    </a:p>
                    <a:p>
                      <a:pPr algn="ctr"/>
                      <a:r>
                        <a:rPr lang="en-US" dirty="0" smtClean="0"/>
                        <a:t>wealth</a:t>
                      </a:r>
                      <a:r>
                        <a:rPr lang="en-US" baseline="0" dirty="0" smtClean="0"/>
                        <a:t> = </a:t>
                      </a:r>
                      <a:r>
                        <a:rPr lang="en-US" dirty="0" smtClean="0"/>
                        <a:t>$0</a:t>
                      </a:r>
                      <a:endParaRPr lang="en-US" dirty="0"/>
                    </a:p>
                  </a:txBody>
                  <a:tcPr anchor="ctr"/>
                </a:tc>
              </a:tr>
              <a:tr h="898738">
                <a:tc>
                  <a:txBody>
                    <a:bodyPr/>
                    <a:lstStyle/>
                    <a:p>
                      <a:pPr algn="ctr"/>
                      <a:r>
                        <a:rPr lang="en-US" dirty="0" smtClean="0"/>
                        <a:t>50 – 90</a:t>
                      </a:r>
                      <a:r>
                        <a:rPr lang="en-US" baseline="30000" dirty="0" smtClean="0"/>
                        <a:t>th</a:t>
                      </a:r>
                      <a:r>
                        <a:rPr lang="en-US" dirty="0" smtClean="0"/>
                        <a:t> percentile</a:t>
                      </a:r>
                      <a:endParaRPr lang="en-US" dirty="0"/>
                    </a:p>
                  </a:txBody>
                  <a:tcPr anchor="ctr"/>
                </a:tc>
                <a:tc>
                  <a:txBody>
                    <a:bodyPr/>
                    <a:lstStyle/>
                    <a:p>
                      <a:pPr algn="ctr"/>
                      <a:r>
                        <a:rPr lang="en-US" b="0" dirty="0" smtClean="0"/>
                        <a:t>26%</a:t>
                      </a:r>
                      <a:endParaRPr lang="en-US" b="0" dirty="0"/>
                    </a:p>
                  </a:txBody>
                  <a:tcPr anchor="ctr"/>
                </a:tc>
                <a:tc>
                  <a:txBody>
                    <a:bodyPr/>
                    <a:lstStyle/>
                    <a:p>
                      <a:pPr algn="ctr"/>
                      <a:r>
                        <a:rPr lang="en-US" dirty="0" smtClean="0"/>
                        <a:t>Upper limit of </a:t>
                      </a:r>
                    </a:p>
                    <a:p>
                      <a:pPr algn="ctr"/>
                      <a:r>
                        <a:rPr lang="en-US" dirty="0" smtClean="0"/>
                        <a:t>75</a:t>
                      </a:r>
                      <a:r>
                        <a:rPr lang="en-US" baseline="30000" dirty="0" smtClean="0"/>
                        <a:t>th</a:t>
                      </a:r>
                      <a:r>
                        <a:rPr lang="en-US" dirty="0" smtClean="0"/>
                        <a:t> percentile = $372,000</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90</a:t>
                      </a:r>
                      <a:r>
                        <a:rPr lang="en-US" baseline="30000" dirty="0" smtClean="0"/>
                        <a:t>th</a:t>
                      </a:r>
                      <a:r>
                        <a:rPr lang="en-US" dirty="0" smtClean="0"/>
                        <a:t> percentile = $908,200</a:t>
                      </a:r>
                    </a:p>
                  </a:txBody>
                  <a:tcPr anchor="ctr"/>
                </a:tc>
              </a:tr>
              <a:tr h="629117">
                <a:tc>
                  <a:txBody>
                    <a:bodyPr/>
                    <a:lstStyle/>
                    <a:p>
                      <a:pPr algn="ctr"/>
                      <a:r>
                        <a:rPr lang="en-US" dirty="0" smtClean="0"/>
                        <a:t>90 – 95</a:t>
                      </a:r>
                      <a:r>
                        <a:rPr lang="en-US" baseline="30000" dirty="0" smtClean="0"/>
                        <a:t>th</a:t>
                      </a:r>
                      <a:r>
                        <a:rPr lang="en-US" dirty="0" smtClean="0"/>
                        <a:t> percentile</a:t>
                      </a:r>
                      <a:endParaRPr lang="en-US" dirty="0"/>
                    </a:p>
                  </a:txBody>
                  <a:tcPr anchor="ctr"/>
                </a:tc>
                <a:tc>
                  <a:txBody>
                    <a:bodyPr/>
                    <a:lstStyle/>
                    <a:p>
                      <a:pPr algn="ctr"/>
                      <a:r>
                        <a:rPr lang="en-US" b="0" dirty="0" smtClean="0"/>
                        <a:t>11.1%</a:t>
                      </a:r>
                      <a:endParaRPr lang="en-US" b="0" dirty="0"/>
                    </a:p>
                  </a:txBody>
                  <a:tcPr anchor="ctr"/>
                </a:tc>
                <a:tc>
                  <a:txBody>
                    <a:bodyPr/>
                    <a:lstStyle/>
                    <a:p>
                      <a:pPr algn="ctr"/>
                      <a:endParaRPr lang="en-US" dirty="0"/>
                    </a:p>
                  </a:txBody>
                  <a:tcPr anchor="ctr"/>
                </a:tc>
              </a:tr>
              <a:tr h="629117">
                <a:tc>
                  <a:txBody>
                    <a:bodyPr/>
                    <a:lstStyle/>
                    <a:p>
                      <a:pPr algn="ctr"/>
                      <a:r>
                        <a:rPr lang="en-US" dirty="0" smtClean="0"/>
                        <a:t>95 – 99</a:t>
                      </a:r>
                      <a:r>
                        <a:rPr lang="en-US" baseline="30000" dirty="0" smtClean="0"/>
                        <a:t>th</a:t>
                      </a:r>
                      <a:r>
                        <a:rPr lang="en-US" dirty="0" smtClean="0"/>
                        <a:t> percentile</a:t>
                      </a:r>
                      <a:endParaRPr lang="en-US" dirty="0"/>
                    </a:p>
                  </a:txBody>
                  <a:tcPr anchor="ctr"/>
                </a:tc>
                <a:tc>
                  <a:txBody>
                    <a:bodyPr/>
                    <a:lstStyle/>
                    <a:p>
                      <a:pPr algn="ctr"/>
                      <a:r>
                        <a:rPr lang="en-US" b="0" dirty="0" smtClean="0"/>
                        <a:t>26.6%</a:t>
                      </a:r>
                      <a:endParaRPr lang="en-US" b="0" dirty="0"/>
                    </a:p>
                  </a:txBody>
                  <a:tcPr anchor="ctr"/>
                </a:tc>
                <a:tc>
                  <a:txBody>
                    <a:bodyPr/>
                    <a:lstStyle/>
                    <a:p>
                      <a:pPr algn="ctr"/>
                      <a:endParaRPr lang="en-US" dirty="0"/>
                    </a:p>
                  </a:txBody>
                  <a:tcPr anchor="ctr"/>
                </a:tc>
              </a:tr>
              <a:tr h="629117">
                <a:tc>
                  <a:txBody>
                    <a:bodyPr/>
                    <a:lstStyle/>
                    <a:p>
                      <a:pPr algn="ctr"/>
                      <a:r>
                        <a:rPr lang="en-US" dirty="0" smtClean="0"/>
                        <a:t>99 – 100</a:t>
                      </a:r>
                      <a:r>
                        <a:rPr lang="en-US" baseline="30000" dirty="0" smtClean="0"/>
                        <a:t>th</a:t>
                      </a:r>
                      <a:r>
                        <a:rPr lang="en-US" dirty="0" smtClean="0"/>
                        <a:t> percentile</a:t>
                      </a:r>
                      <a:endParaRPr lang="en-US" dirty="0"/>
                    </a:p>
                  </a:txBody>
                  <a:tcPr anchor="ctr"/>
                </a:tc>
                <a:tc>
                  <a:txBody>
                    <a:bodyPr/>
                    <a:lstStyle/>
                    <a:p>
                      <a:pPr algn="ctr"/>
                      <a:r>
                        <a:rPr lang="en-US" b="1" dirty="0" smtClean="0"/>
                        <a:t>33.8%</a:t>
                      </a:r>
                      <a:endParaRPr lang="en-US" b="1" dirty="0"/>
                    </a:p>
                  </a:txBody>
                  <a:tcPr anchor="ctr"/>
                </a:tc>
                <a:tc>
                  <a:txBody>
                    <a:bodyPr/>
                    <a:lstStyle/>
                    <a:p>
                      <a:pPr algn="ctr"/>
                      <a:r>
                        <a:rPr lang="en-US" dirty="0" smtClean="0"/>
                        <a:t>Own 52% of stock and 63% of equity in private business</a:t>
                      </a:r>
                      <a:endParaRPr lang="en-US" dirty="0"/>
                    </a:p>
                  </a:txBody>
                  <a:tcPr anchor="ctr"/>
                </a:tc>
              </a:tr>
            </a:tbl>
          </a:graphicData>
        </a:graphic>
      </p:graphicFrame>
      <p:sp>
        <p:nvSpPr>
          <p:cNvPr id="3" name="TextBox 2"/>
          <p:cNvSpPr txBox="1"/>
          <p:nvPr/>
        </p:nvSpPr>
        <p:spPr>
          <a:xfrm>
            <a:off x="381000" y="5574268"/>
            <a:ext cx="7696200" cy="369332"/>
          </a:xfrm>
          <a:prstGeom prst="rect">
            <a:avLst/>
          </a:prstGeom>
          <a:noFill/>
        </p:spPr>
        <p:txBody>
          <a:bodyPr wrap="square" rtlCol="0">
            <a:spAutoFit/>
          </a:bodyPr>
          <a:lstStyle/>
          <a:p>
            <a:r>
              <a:rPr lang="en-US" dirty="0" smtClean="0"/>
              <a:t>Top percentile does not include Forbes 400 (min = $1.3 billion, max = $59 billion)</a:t>
            </a:r>
            <a:endParaRPr lang="en-US" dirty="0"/>
          </a:p>
        </p:txBody>
      </p:sp>
    </p:spTree>
    <p:extLst>
      <p:ext uri="{BB962C8B-B14F-4D97-AF65-F5344CB8AC3E}">
        <p14:creationId xmlns:p14="http://schemas.microsoft.com/office/powerpoint/2010/main" val="3526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52806" y="838200"/>
            <a:ext cx="9829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790665"/>
            <a:ext cx="2438400" cy="283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3922554"/>
            <a:ext cx="4495800" cy="2706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09600" y="0"/>
            <a:ext cx="7391400" cy="1446550"/>
          </a:xfrm>
          <a:prstGeom prst="rect">
            <a:avLst/>
          </a:prstGeom>
          <a:solidFill>
            <a:schemeClr val="bg1"/>
          </a:solidFill>
        </p:spPr>
        <p:txBody>
          <a:bodyPr wrap="square" rtlCol="0">
            <a:spAutoFit/>
          </a:bodyPr>
          <a:lstStyle/>
          <a:p>
            <a:pPr algn="ctr"/>
            <a:r>
              <a:rPr lang="en-US" sz="4400" dirty="0" smtClean="0">
                <a:solidFill>
                  <a:schemeClr val="tx2"/>
                </a:solidFill>
                <a:latin typeface="+mj-lt"/>
              </a:rPr>
              <a:t>Wealth of poorest 50% v </a:t>
            </a:r>
          </a:p>
          <a:p>
            <a:pPr algn="ctr"/>
            <a:r>
              <a:rPr lang="en-US" sz="4400" dirty="0" smtClean="0">
                <a:solidFill>
                  <a:schemeClr val="tx2"/>
                </a:solidFill>
                <a:latin typeface="+mj-lt"/>
              </a:rPr>
              <a:t>400 richest families, 2007</a:t>
            </a:r>
            <a:endParaRPr lang="en-US" sz="4400" dirty="0">
              <a:solidFill>
                <a:schemeClr val="tx2"/>
              </a:solidFill>
              <a:latin typeface="+mj-lt"/>
            </a:endParaRPr>
          </a:p>
        </p:txBody>
      </p:sp>
    </p:spTree>
    <p:extLst>
      <p:ext uri="{BB962C8B-B14F-4D97-AF65-F5344CB8AC3E}">
        <p14:creationId xmlns:p14="http://schemas.microsoft.com/office/powerpoint/2010/main" val="3512152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7038"/>
            <a:ext cx="3200400" cy="6126162"/>
          </a:xfrm>
        </p:spPr>
        <p:txBody>
          <a:bodyPr/>
          <a:lstStyle/>
          <a:p>
            <a:r>
              <a:rPr lang="en-US" sz="2800" dirty="0" smtClean="0"/>
              <a:t>Ideology is more </a:t>
            </a:r>
            <a:r>
              <a:rPr lang="en-US" sz="2800" dirty="0"/>
              <a:t>efficient </a:t>
            </a:r>
            <a:r>
              <a:rPr lang="en-US" sz="2800" dirty="0" smtClean="0"/>
              <a:t>to </a:t>
            </a:r>
            <a:r>
              <a:rPr lang="en-US" sz="2800" dirty="0"/>
              <a:t>secure </a:t>
            </a:r>
            <a:r>
              <a:rPr lang="en-US" sz="2800" dirty="0" smtClean="0"/>
              <a:t>an unequal social order than force because it persuades </a:t>
            </a:r>
            <a:r>
              <a:rPr lang="en-US" sz="2800" dirty="0"/>
              <a:t>those who have little </a:t>
            </a:r>
            <a:r>
              <a:rPr lang="en-US" sz="2800" dirty="0" smtClean="0"/>
              <a:t>that </a:t>
            </a:r>
            <a:r>
              <a:rPr lang="en-US" sz="2800" dirty="0"/>
              <a:t>the situation is natural, inevitable, just and deserved.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9743" y="381001"/>
            <a:ext cx="4223657"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9145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normAutofit fontScale="90000"/>
          </a:bodyPr>
          <a:lstStyle/>
          <a:p>
            <a:pPr algn="ctr"/>
            <a:r>
              <a:rPr lang="en-US" sz="4400" dirty="0" smtClean="0"/>
              <a:t>Actual, estimated and ideal distributions of wealth </a:t>
            </a:r>
            <a:endParaRPr lang="en-US" sz="44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524000"/>
            <a:ext cx="7619836" cy="3048000"/>
          </a:xfrm>
        </p:spPr>
      </p:pic>
      <p:sp>
        <p:nvSpPr>
          <p:cNvPr id="3" name="TextBox 2"/>
          <p:cNvSpPr txBox="1"/>
          <p:nvPr/>
        </p:nvSpPr>
        <p:spPr>
          <a:xfrm>
            <a:off x="457200" y="6352401"/>
            <a:ext cx="7543800" cy="276999"/>
          </a:xfrm>
          <a:prstGeom prst="rect">
            <a:avLst/>
          </a:prstGeom>
          <a:noFill/>
        </p:spPr>
        <p:txBody>
          <a:bodyPr wrap="square" rtlCol="0">
            <a:spAutoFit/>
          </a:bodyPr>
          <a:lstStyle/>
          <a:p>
            <a:r>
              <a:rPr lang="en-US" sz="1200" dirty="0"/>
              <a:t>Norton, Michael and Dan </a:t>
            </a:r>
            <a:r>
              <a:rPr lang="en-US" sz="1200" dirty="0" err="1"/>
              <a:t>Ariely</a:t>
            </a:r>
            <a:r>
              <a:rPr lang="en-US" sz="1200" dirty="0"/>
              <a:t>. 2011. Building a Better </a:t>
            </a:r>
            <a:r>
              <a:rPr lang="en-US" sz="1200" dirty="0" smtClean="0"/>
              <a:t>America. </a:t>
            </a:r>
            <a:r>
              <a:rPr lang="en-US" sz="1200" i="1" dirty="0"/>
              <a:t>Perspectives on Psychological Science</a:t>
            </a:r>
            <a:r>
              <a:rPr lang="en-US" sz="1200" dirty="0"/>
              <a:t>, 6(1): 9-12</a:t>
            </a:r>
          </a:p>
        </p:txBody>
      </p:sp>
      <p:sp>
        <p:nvSpPr>
          <p:cNvPr id="8" name="TextBox 7"/>
          <p:cNvSpPr txBox="1"/>
          <p:nvPr/>
        </p:nvSpPr>
        <p:spPr>
          <a:xfrm>
            <a:off x="304800" y="4924961"/>
            <a:ext cx="3886200" cy="1323439"/>
          </a:xfrm>
          <a:prstGeom prst="rect">
            <a:avLst/>
          </a:prstGeom>
          <a:noFill/>
        </p:spPr>
        <p:txBody>
          <a:bodyPr wrap="square" rtlCol="0">
            <a:spAutoFit/>
          </a:bodyPr>
          <a:lstStyle/>
          <a:p>
            <a:r>
              <a:rPr lang="en-US" sz="2000" dirty="0"/>
              <a:t>Top 20% </a:t>
            </a:r>
            <a:r>
              <a:rPr lang="en-US" sz="2000" i="1" dirty="0"/>
              <a:t>actually</a:t>
            </a:r>
            <a:r>
              <a:rPr lang="en-US" sz="2000" dirty="0"/>
              <a:t> control 84% of </a:t>
            </a:r>
            <a:r>
              <a:rPr lang="en-US" sz="2000" dirty="0" smtClean="0"/>
              <a:t>wealth; people </a:t>
            </a:r>
            <a:r>
              <a:rPr lang="en-US" sz="2000" i="1" dirty="0"/>
              <a:t>believe</a:t>
            </a:r>
            <a:r>
              <a:rPr lang="en-US" sz="2000" dirty="0"/>
              <a:t> they control 59</a:t>
            </a:r>
            <a:r>
              <a:rPr lang="en-US" sz="2000" dirty="0" smtClean="0"/>
              <a:t>%; </a:t>
            </a:r>
            <a:r>
              <a:rPr lang="en-US" sz="2000" i="1" dirty="0" smtClean="0"/>
              <a:t>ideally</a:t>
            </a:r>
            <a:r>
              <a:rPr lang="en-US" sz="2000" dirty="0"/>
              <a:t>, top 20% </a:t>
            </a:r>
            <a:r>
              <a:rPr lang="en-US" sz="2000" i="1" dirty="0" smtClean="0"/>
              <a:t>should</a:t>
            </a:r>
            <a:r>
              <a:rPr lang="en-US" sz="2000" dirty="0" smtClean="0"/>
              <a:t> </a:t>
            </a:r>
            <a:r>
              <a:rPr lang="en-US" sz="2000" dirty="0"/>
              <a:t>control 32</a:t>
            </a:r>
            <a:r>
              <a:rPr lang="en-US" sz="2000" dirty="0" smtClean="0"/>
              <a:t>%</a:t>
            </a:r>
            <a:endParaRPr lang="en-US" sz="2000" dirty="0"/>
          </a:p>
        </p:txBody>
      </p:sp>
      <p:sp>
        <p:nvSpPr>
          <p:cNvPr id="5" name="TextBox 4"/>
          <p:cNvSpPr txBox="1"/>
          <p:nvPr/>
        </p:nvSpPr>
        <p:spPr>
          <a:xfrm>
            <a:off x="4495800" y="4848761"/>
            <a:ext cx="3886200" cy="1323439"/>
          </a:xfrm>
          <a:prstGeom prst="rect">
            <a:avLst/>
          </a:prstGeom>
          <a:noFill/>
        </p:spPr>
        <p:txBody>
          <a:bodyPr wrap="square" rtlCol="0">
            <a:spAutoFit/>
          </a:bodyPr>
          <a:lstStyle/>
          <a:p>
            <a:r>
              <a:rPr lang="en-US" sz="2000" dirty="0"/>
              <a:t>Bottom 60% </a:t>
            </a:r>
            <a:r>
              <a:rPr lang="en-US" sz="2000" i="1" dirty="0"/>
              <a:t>actually</a:t>
            </a:r>
            <a:r>
              <a:rPr lang="en-US" sz="2000" dirty="0"/>
              <a:t> own </a:t>
            </a:r>
            <a:r>
              <a:rPr lang="en-US" sz="2000" dirty="0" smtClean="0"/>
              <a:t>5</a:t>
            </a:r>
            <a:r>
              <a:rPr lang="en-US" sz="2000" dirty="0"/>
              <a:t>% of wealth; people </a:t>
            </a:r>
            <a:r>
              <a:rPr lang="en-US" sz="2000" i="1" dirty="0"/>
              <a:t>believe</a:t>
            </a:r>
            <a:r>
              <a:rPr lang="en-US" sz="2000" dirty="0"/>
              <a:t> they control about 20%; </a:t>
            </a:r>
            <a:r>
              <a:rPr lang="en-US" sz="2000" i="1" dirty="0"/>
              <a:t>ideally</a:t>
            </a:r>
            <a:r>
              <a:rPr lang="en-US" sz="2000" dirty="0"/>
              <a:t>, the bottom 60% </a:t>
            </a:r>
            <a:r>
              <a:rPr lang="en-US" sz="2000" i="1" dirty="0"/>
              <a:t>should</a:t>
            </a:r>
            <a:r>
              <a:rPr lang="en-US" sz="2000" dirty="0"/>
              <a:t> control 45% of wealth. </a:t>
            </a:r>
          </a:p>
        </p:txBody>
      </p:sp>
    </p:spTree>
    <p:extLst>
      <p:ext uri="{BB962C8B-B14F-4D97-AF65-F5344CB8AC3E}">
        <p14:creationId xmlns:p14="http://schemas.microsoft.com/office/powerpoint/2010/main" val="2254905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962400" cy="4419600"/>
          </a:xfrm>
        </p:spPr>
        <p:txBody>
          <a:bodyPr/>
          <a:lstStyle/>
          <a:p>
            <a:r>
              <a:rPr lang="en-US" sz="3600" dirty="0" smtClean="0"/>
              <a:t>Understanding inequality must include the economic and political power of corporate ‘persons’</a:t>
            </a:r>
            <a:endParaRPr lang="en-US" sz="3600"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648200" y="430149"/>
            <a:ext cx="3331598" cy="6046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5106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t>Inequality between real and corporate </a:t>
            </a:r>
            <a:r>
              <a:rPr lang="en-US" sz="4400" dirty="0" smtClean="0"/>
              <a:t>persons,  2010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76601"/>
              </p:ext>
            </p:extLst>
          </p:nvPr>
        </p:nvGraphicFramePr>
        <p:xfrm>
          <a:off x="533400" y="1556298"/>
          <a:ext cx="7467600" cy="446350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057400"/>
            <a:ext cx="1752600" cy="2464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68300" y="6172200"/>
            <a:ext cx="7924800" cy="461665"/>
          </a:xfrm>
          <a:prstGeom prst="rect">
            <a:avLst/>
          </a:prstGeom>
          <a:noFill/>
        </p:spPr>
        <p:txBody>
          <a:bodyPr wrap="square" rtlCol="0">
            <a:spAutoFit/>
          </a:bodyPr>
          <a:lstStyle/>
          <a:p>
            <a:r>
              <a:rPr lang="en-US" sz="1200" dirty="0"/>
              <a:t>International Monetary Fund, World Economic Outlook Database, April </a:t>
            </a:r>
            <a:r>
              <a:rPr lang="en-US" sz="1200" dirty="0" smtClean="0"/>
              <a:t>2011. </a:t>
            </a:r>
            <a:r>
              <a:rPr lang="en-US" sz="1200" dirty="0" smtClean="0">
                <a:hlinkClick r:id="rId5"/>
              </a:rPr>
              <a:t>http://www.imf.org</a:t>
            </a:r>
            <a:endParaRPr lang="en-US" sz="1200" dirty="0" smtClean="0"/>
          </a:p>
          <a:p>
            <a:r>
              <a:rPr lang="en-US" sz="1200" dirty="0"/>
              <a:t>Fortune 500, 2010. </a:t>
            </a:r>
            <a:r>
              <a:rPr lang="en-US" sz="1200" dirty="0">
                <a:hlinkClick r:id="rId6"/>
              </a:rPr>
              <a:t>http://money.cnn.com/magazines/fortune/fortune500/2010/full_list</a:t>
            </a:r>
            <a:r>
              <a:rPr lang="en-US" sz="1200" dirty="0" smtClean="0">
                <a:hlinkClick r:id="rId6"/>
              </a:rPr>
              <a:t>/</a:t>
            </a:r>
            <a:r>
              <a:rPr lang="en-US" sz="1200" dirty="0" smtClean="0"/>
              <a:t>. </a:t>
            </a:r>
            <a:endParaRPr lang="en-US" sz="1200" dirty="0"/>
          </a:p>
        </p:txBody>
      </p:sp>
    </p:spTree>
    <p:extLst>
      <p:ext uri="{BB962C8B-B14F-4D97-AF65-F5344CB8AC3E}">
        <p14:creationId xmlns:p14="http://schemas.microsoft.com/office/powerpoint/2010/main" val="2648107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534400" cy="990600"/>
          </a:xfrm>
        </p:spPr>
        <p:txBody>
          <a:bodyPr/>
          <a:lstStyle/>
          <a:p>
            <a:pPr algn="ctr"/>
            <a:r>
              <a:rPr lang="en-US" sz="4000" dirty="0" smtClean="0"/>
              <a:t>Country GDP v Corporate Revenue, 2010</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6215976"/>
              </p:ext>
            </p:extLst>
          </p:nvPr>
        </p:nvGraphicFramePr>
        <p:xfrm>
          <a:off x="457200" y="1219202"/>
          <a:ext cx="7696201" cy="4648198"/>
        </p:xfrm>
        <a:graphic>
          <a:graphicData uri="http://schemas.openxmlformats.org/drawingml/2006/table">
            <a:tbl>
              <a:tblPr>
                <a:tableStyleId>{5C22544A-7EE6-4342-B048-85BDC9FD1C3A}</a:tableStyleId>
              </a:tblPr>
              <a:tblGrid>
                <a:gridCol w="1124164"/>
                <a:gridCol w="1210638"/>
                <a:gridCol w="1383586"/>
                <a:gridCol w="2594225"/>
                <a:gridCol w="1383588"/>
              </a:tblGrid>
              <a:tr h="798355">
                <a:tc>
                  <a:txBody>
                    <a:bodyPr/>
                    <a:lstStyle/>
                    <a:p>
                      <a:pPr algn="ctr" fontAlgn="b"/>
                      <a:r>
                        <a:rPr lang="en-US" sz="2000" b="1" i="0" u="none" strike="noStrike" dirty="0" smtClean="0">
                          <a:solidFill>
                            <a:srgbClr val="000000"/>
                          </a:solidFill>
                          <a:effectLst/>
                          <a:latin typeface="+mn-lt"/>
                        </a:rPr>
                        <a:t>Overall Rank</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i="0" u="none" strike="noStrike" dirty="0" smtClean="0">
                          <a:solidFill>
                            <a:srgbClr val="000000"/>
                          </a:solidFill>
                          <a:effectLst/>
                          <a:latin typeface="+mn-lt"/>
                        </a:rPr>
                        <a:t>Country Rank</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i="0" u="none" strike="noStrike" dirty="0" smtClean="0">
                          <a:solidFill>
                            <a:srgbClr val="000000"/>
                          </a:solidFill>
                          <a:effectLst/>
                          <a:latin typeface="+mn-lt"/>
                        </a:rPr>
                        <a:t>Company Rank</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i="0" u="none" strike="noStrike" dirty="0" smtClean="0">
                          <a:solidFill>
                            <a:srgbClr val="000000"/>
                          </a:solidFill>
                          <a:effectLst/>
                          <a:latin typeface="+mn-lt"/>
                        </a:rPr>
                        <a:t>Country/Company</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i="0" u="none" strike="noStrike" dirty="0" smtClean="0">
                          <a:solidFill>
                            <a:srgbClr val="000000"/>
                          </a:solidFill>
                          <a:effectLst/>
                          <a:latin typeface="+mn-lt"/>
                        </a:rPr>
                        <a:t>GDP</a:t>
                      </a:r>
                      <a:r>
                        <a:rPr lang="en-US" sz="2000" b="1" i="0" u="none" strike="noStrike" baseline="0" dirty="0" smtClean="0">
                          <a:solidFill>
                            <a:srgbClr val="000000"/>
                          </a:solidFill>
                          <a:effectLst/>
                          <a:latin typeface="+mn-lt"/>
                        </a:rPr>
                        <a:t>/</a:t>
                      </a:r>
                    </a:p>
                    <a:p>
                      <a:pPr algn="ctr" fontAlgn="b"/>
                      <a:r>
                        <a:rPr lang="en-US" sz="2000" b="1" i="0" u="none" strike="noStrike" baseline="0" dirty="0" smtClean="0">
                          <a:solidFill>
                            <a:srgbClr val="000000"/>
                          </a:solidFill>
                          <a:effectLst/>
                          <a:latin typeface="+mn-lt"/>
                        </a:rPr>
                        <a:t>Revenue</a:t>
                      </a:r>
                      <a:endParaRPr lang="en-US" sz="2000" b="1" i="0" u="none" strike="noStrike" dirty="0">
                        <a:solidFill>
                          <a:srgbClr val="000000"/>
                        </a:solidFill>
                        <a:effectLst/>
                        <a:latin typeface="+mn-lt"/>
                      </a:endParaRPr>
                    </a:p>
                  </a:txBody>
                  <a:tcPr marL="9525" marR="9525" marT="9525" marB="0" anchor="b"/>
                </a:tc>
              </a:tr>
              <a:tr h="424906">
                <a:tc>
                  <a:txBody>
                    <a:bodyPr/>
                    <a:lstStyle/>
                    <a:p>
                      <a:pPr algn="ctr" fontAlgn="b"/>
                      <a:r>
                        <a:rPr lang="en-US" sz="2000" b="1" u="none" strike="noStrike" dirty="0">
                          <a:effectLst/>
                          <a:latin typeface="+mn-lt"/>
                        </a:rPr>
                        <a:t>50</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48</a:t>
                      </a:r>
                      <a:endParaRPr lang="en-US" sz="2000" b="1" i="0" u="none" strike="noStrike" dirty="0">
                        <a:solidFill>
                          <a:srgbClr val="000000"/>
                        </a:solidFill>
                        <a:effectLst/>
                        <a:latin typeface="+mn-lt"/>
                      </a:endParaRPr>
                    </a:p>
                  </a:txBody>
                  <a:tcPr marL="9525" marR="9525" marT="9525" marB="0" anchor="b"/>
                </a:tc>
                <a:tc>
                  <a:txBody>
                    <a:bodyPr/>
                    <a:lstStyle/>
                    <a:p>
                      <a:pPr algn="ctr" fontAlgn="b"/>
                      <a:endParaRPr lang="en-US" sz="2000" b="1" i="0" u="none" strike="noStrike" dirty="0">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Pakistan</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dirty="0" smtClean="0">
                          <a:effectLst/>
                          <a:latin typeface="+mn-lt"/>
                        </a:rPr>
                        <a:t>175 </a:t>
                      </a:r>
                      <a:endParaRPr lang="en-US" sz="2000" b="1" i="0" u="none" strike="noStrike" dirty="0">
                        <a:solidFill>
                          <a:srgbClr val="000000"/>
                        </a:solidFill>
                        <a:effectLst/>
                        <a:latin typeface="+mn-lt"/>
                      </a:endParaRPr>
                    </a:p>
                  </a:txBody>
                  <a:tcPr marL="9525" marR="9525" marT="9525" marB="0" anchor="b"/>
                </a:tc>
              </a:tr>
              <a:tr h="424906">
                <a:tc>
                  <a:txBody>
                    <a:bodyPr/>
                    <a:lstStyle/>
                    <a:p>
                      <a:pPr algn="ctr" fontAlgn="b"/>
                      <a:r>
                        <a:rPr lang="en-US" sz="2000" b="1" u="none" strike="noStrike">
                          <a:effectLst/>
                          <a:latin typeface="+mn-lt"/>
                        </a:rPr>
                        <a:t>51</a:t>
                      </a:r>
                      <a:endParaRPr lang="en-US" sz="2000" b="1" i="0" u="none" strike="noStrike">
                        <a:solidFill>
                          <a:srgbClr val="000000"/>
                        </a:solidFill>
                        <a:effectLst/>
                        <a:latin typeface="+mn-lt"/>
                      </a:endParaRPr>
                    </a:p>
                  </a:txBody>
                  <a:tcPr marL="9525" marR="9525" marT="9525" marB="0" anchor="b"/>
                </a:tc>
                <a:tc>
                  <a:txBody>
                    <a:bodyPr/>
                    <a:lstStyle/>
                    <a:p>
                      <a:pPr algn="ctr" fontAlgn="b"/>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3</a:t>
                      </a:r>
                      <a:endParaRPr lang="en-US" sz="2000" b="1" i="0" u="none" strike="noStrike" dirty="0">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Chevron </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dirty="0" smtClean="0">
                          <a:effectLst/>
                          <a:latin typeface="+mn-lt"/>
                        </a:rPr>
                        <a:t> </a:t>
                      </a:r>
                      <a:r>
                        <a:rPr lang="en-US" sz="2000" b="1" u="none" strike="noStrike" dirty="0">
                          <a:effectLst/>
                          <a:latin typeface="+mn-lt"/>
                        </a:rPr>
                        <a:t>164 </a:t>
                      </a:r>
                      <a:endParaRPr lang="en-US" sz="2000" b="1" i="0" u="none" strike="noStrike" dirty="0">
                        <a:solidFill>
                          <a:srgbClr val="000000"/>
                        </a:solidFill>
                        <a:effectLst/>
                        <a:latin typeface="+mn-lt"/>
                      </a:endParaRPr>
                    </a:p>
                  </a:txBody>
                  <a:tcPr marL="9525" marR="9525" marT="9525" marB="0" anchor="b"/>
                </a:tc>
              </a:tr>
              <a:tr h="424906">
                <a:tc>
                  <a:txBody>
                    <a:bodyPr/>
                    <a:lstStyle/>
                    <a:p>
                      <a:pPr algn="ctr" fontAlgn="b"/>
                      <a:r>
                        <a:rPr lang="en-US" sz="2000" b="1" u="none" strike="noStrike">
                          <a:effectLst/>
                          <a:latin typeface="+mn-lt"/>
                        </a:rPr>
                        <a:t>52</a:t>
                      </a:r>
                      <a:endParaRPr lang="en-US" sz="2000" b="1" i="0" u="none" strike="noStrike">
                        <a:solidFill>
                          <a:srgbClr val="000000"/>
                        </a:solidFill>
                        <a:effectLst/>
                        <a:latin typeface="+mn-lt"/>
                      </a:endParaRPr>
                    </a:p>
                  </a:txBody>
                  <a:tcPr marL="9525" marR="9525" marT="9525" marB="0" anchor="b"/>
                </a:tc>
                <a:tc>
                  <a:txBody>
                    <a:bodyPr/>
                    <a:lstStyle/>
                    <a:p>
                      <a:pPr algn="ctr" fontAlgn="b"/>
                      <a:r>
                        <a:rPr lang="en-US" sz="2000" b="1" u="none" strike="noStrike">
                          <a:effectLst/>
                          <a:latin typeface="+mn-lt"/>
                        </a:rPr>
                        <a:t>49</a:t>
                      </a:r>
                      <a:endParaRPr lang="en-US" sz="2000" b="1" i="0" u="none" strike="noStrike">
                        <a:solidFill>
                          <a:srgbClr val="000000"/>
                        </a:solidFill>
                        <a:effectLst/>
                        <a:latin typeface="+mn-lt"/>
                      </a:endParaRPr>
                    </a:p>
                  </a:txBody>
                  <a:tcPr marL="9525" marR="9525" marT="9525" marB="0" anchor="b"/>
                </a:tc>
                <a:tc>
                  <a:txBody>
                    <a:bodyPr/>
                    <a:lstStyle/>
                    <a:p>
                      <a:pPr algn="ctr" fontAlgn="b"/>
                      <a:endParaRPr lang="en-US" sz="2000" b="1" i="0" u="none" strike="noStrike" dirty="0">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Romania</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dirty="0" smtClean="0">
                          <a:effectLst/>
                          <a:latin typeface="+mn-lt"/>
                        </a:rPr>
                        <a:t>162 </a:t>
                      </a:r>
                      <a:endParaRPr lang="en-US" sz="2000" b="1" i="0" u="none" strike="noStrike" dirty="0">
                        <a:solidFill>
                          <a:srgbClr val="000000"/>
                        </a:solidFill>
                        <a:effectLst/>
                        <a:latin typeface="+mn-lt"/>
                      </a:endParaRPr>
                    </a:p>
                  </a:txBody>
                  <a:tcPr marL="9525" marR="9525" marT="9525" marB="0" anchor="b"/>
                </a:tc>
              </a:tr>
              <a:tr h="424906">
                <a:tc>
                  <a:txBody>
                    <a:bodyPr/>
                    <a:lstStyle/>
                    <a:p>
                      <a:pPr algn="ctr" fontAlgn="b"/>
                      <a:r>
                        <a:rPr lang="en-US" sz="2000" b="1" u="none" strike="noStrike">
                          <a:effectLst/>
                          <a:latin typeface="+mn-lt"/>
                        </a:rPr>
                        <a:t>53</a:t>
                      </a:r>
                      <a:endParaRPr lang="en-US" sz="2000" b="1" i="0" u="none" strike="noStrike">
                        <a:solidFill>
                          <a:srgbClr val="000000"/>
                        </a:solidFill>
                        <a:effectLst/>
                        <a:latin typeface="+mn-lt"/>
                      </a:endParaRPr>
                    </a:p>
                  </a:txBody>
                  <a:tcPr marL="9525" marR="9525" marT="9525" marB="0" anchor="b"/>
                </a:tc>
                <a:tc>
                  <a:txBody>
                    <a:bodyPr/>
                    <a:lstStyle/>
                    <a:p>
                      <a:pPr algn="ctr" fontAlgn="b"/>
                      <a:r>
                        <a:rPr lang="en-US" sz="2000" b="1" u="none" strike="noStrike">
                          <a:effectLst/>
                          <a:latin typeface="+mn-lt"/>
                        </a:rPr>
                        <a:t>50</a:t>
                      </a:r>
                      <a:endParaRPr lang="en-US" sz="2000" b="1" i="0" u="none" strike="noStrike">
                        <a:solidFill>
                          <a:srgbClr val="000000"/>
                        </a:solidFill>
                        <a:effectLst/>
                        <a:latin typeface="+mn-lt"/>
                      </a:endParaRPr>
                    </a:p>
                  </a:txBody>
                  <a:tcPr marL="9525" marR="9525" marT="9525" marB="0" anchor="b"/>
                </a:tc>
                <a:tc>
                  <a:txBody>
                    <a:bodyPr/>
                    <a:lstStyle/>
                    <a:p>
                      <a:pPr algn="ctr" fontAlgn="b"/>
                      <a:endParaRPr lang="en-US" sz="2000" b="1" i="0" u="none" strike="noStrike" dirty="0">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Algeria</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baseline="0" dirty="0" smtClean="0">
                          <a:effectLst/>
                          <a:latin typeface="+mn-lt"/>
                        </a:rPr>
                        <a:t> </a:t>
                      </a:r>
                      <a:r>
                        <a:rPr lang="en-US" sz="2000" b="1" u="none" strike="noStrike" dirty="0" smtClean="0">
                          <a:effectLst/>
                          <a:latin typeface="+mn-lt"/>
                        </a:rPr>
                        <a:t>160 </a:t>
                      </a:r>
                      <a:endParaRPr lang="en-US" sz="2000" b="1" i="0" u="none" strike="noStrike" dirty="0">
                        <a:solidFill>
                          <a:srgbClr val="000000"/>
                        </a:solidFill>
                        <a:effectLst/>
                        <a:latin typeface="+mn-lt"/>
                      </a:endParaRPr>
                    </a:p>
                  </a:txBody>
                  <a:tcPr marL="9525" marR="9525" marT="9525" marB="0" anchor="b"/>
                </a:tc>
              </a:tr>
              <a:tr h="424906">
                <a:tc>
                  <a:txBody>
                    <a:bodyPr/>
                    <a:lstStyle/>
                    <a:p>
                      <a:pPr algn="ctr" fontAlgn="b"/>
                      <a:r>
                        <a:rPr lang="en-US" sz="2000" b="1" u="none" strike="noStrike" dirty="0">
                          <a:solidFill>
                            <a:srgbClr val="C00000"/>
                          </a:solidFill>
                          <a:effectLst/>
                          <a:latin typeface="+mn-lt"/>
                        </a:rPr>
                        <a:t>54</a:t>
                      </a:r>
                      <a:endParaRPr lang="en-US" sz="2000" b="1" i="0" u="none" strike="noStrike" dirty="0">
                        <a:solidFill>
                          <a:srgbClr val="C00000"/>
                        </a:solidFill>
                        <a:effectLst/>
                        <a:latin typeface="+mn-lt"/>
                      </a:endParaRPr>
                    </a:p>
                  </a:txBody>
                  <a:tcPr marL="9525" marR="9525" marT="9525" marB="0" anchor="b"/>
                </a:tc>
                <a:tc>
                  <a:txBody>
                    <a:bodyPr/>
                    <a:lstStyle/>
                    <a:p>
                      <a:pPr algn="ctr" fontAlgn="b"/>
                      <a:endParaRPr lang="en-US" sz="2000" b="1" i="0" u="none" strike="noStrike" dirty="0">
                        <a:solidFill>
                          <a:srgbClr val="C00000"/>
                        </a:solidFill>
                        <a:effectLst/>
                        <a:latin typeface="+mn-lt"/>
                      </a:endParaRPr>
                    </a:p>
                  </a:txBody>
                  <a:tcPr marL="9525" marR="9525" marT="9525" marB="0" anchor="b"/>
                </a:tc>
                <a:tc>
                  <a:txBody>
                    <a:bodyPr/>
                    <a:lstStyle/>
                    <a:p>
                      <a:pPr algn="ctr" fontAlgn="b"/>
                      <a:r>
                        <a:rPr lang="en-US" sz="2000" b="1" u="none" strike="noStrike" dirty="0">
                          <a:solidFill>
                            <a:srgbClr val="C00000"/>
                          </a:solidFill>
                          <a:effectLst/>
                          <a:latin typeface="+mn-lt"/>
                        </a:rPr>
                        <a:t>4</a:t>
                      </a:r>
                      <a:endParaRPr lang="en-US" sz="2000" b="1" i="0" u="none" strike="noStrike" dirty="0">
                        <a:solidFill>
                          <a:srgbClr val="C00000"/>
                        </a:solidFill>
                        <a:effectLst/>
                        <a:latin typeface="+mn-lt"/>
                      </a:endParaRPr>
                    </a:p>
                  </a:txBody>
                  <a:tcPr marL="9525" marR="9525" marT="9525" marB="0" anchor="b"/>
                </a:tc>
                <a:tc>
                  <a:txBody>
                    <a:bodyPr/>
                    <a:lstStyle/>
                    <a:p>
                      <a:pPr algn="l" fontAlgn="b"/>
                      <a:r>
                        <a:rPr lang="en-US" sz="2000" b="1" u="none" strike="noStrike" dirty="0">
                          <a:solidFill>
                            <a:srgbClr val="C00000"/>
                          </a:solidFill>
                          <a:effectLst/>
                          <a:latin typeface="+mn-lt"/>
                        </a:rPr>
                        <a:t>General Electric </a:t>
                      </a:r>
                      <a:endParaRPr lang="en-US" sz="2000" b="1" i="0" u="none" strike="noStrike" dirty="0">
                        <a:solidFill>
                          <a:srgbClr val="C00000"/>
                        </a:solidFill>
                        <a:effectLst/>
                        <a:latin typeface="+mn-lt"/>
                      </a:endParaRPr>
                    </a:p>
                  </a:txBody>
                  <a:tcPr marL="9525" marR="9525" marT="9525" marB="0" anchor="b"/>
                </a:tc>
                <a:tc>
                  <a:txBody>
                    <a:bodyPr/>
                    <a:lstStyle/>
                    <a:p>
                      <a:pPr algn="ctr" fontAlgn="b"/>
                      <a:r>
                        <a:rPr lang="en-US" sz="2000" b="1" u="none" strike="noStrike" dirty="0">
                          <a:solidFill>
                            <a:srgbClr val="C00000"/>
                          </a:solidFill>
                          <a:effectLst/>
                          <a:latin typeface="+mn-lt"/>
                        </a:rPr>
                        <a:t> $   </a:t>
                      </a:r>
                      <a:r>
                        <a:rPr lang="en-US" sz="2000" b="1" u="none" strike="noStrike" dirty="0" smtClean="0">
                          <a:solidFill>
                            <a:srgbClr val="C00000"/>
                          </a:solidFill>
                          <a:effectLst/>
                          <a:latin typeface="+mn-lt"/>
                        </a:rPr>
                        <a:t>157 </a:t>
                      </a:r>
                      <a:endParaRPr lang="en-US" sz="2000" b="1" i="0" u="none" strike="noStrike" dirty="0">
                        <a:solidFill>
                          <a:srgbClr val="C00000"/>
                        </a:solidFill>
                        <a:effectLst/>
                        <a:latin typeface="+mn-lt"/>
                      </a:endParaRPr>
                    </a:p>
                  </a:txBody>
                  <a:tcPr marL="9525" marR="9525" marT="9525" marB="0" anchor="b"/>
                </a:tc>
              </a:tr>
              <a:tr h="424906">
                <a:tc>
                  <a:txBody>
                    <a:bodyPr/>
                    <a:lstStyle/>
                    <a:p>
                      <a:pPr algn="ctr" fontAlgn="b"/>
                      <a:r>
                        <a:rPr lang="en-US" sz="2000" b="1" u="none" strike="noStrike">
                          <a:effectLst/>
                          <a:latin typeface="+mn-lt"/>
                        </a:rPr>
                        <a:t>55</a:t>
                      </a:r>
                      <a:endParaRPr lang="en-US" sz="2000" b="1" i="0" u="none" strike="noStrike">
                        <a:solidFill>
                          <a:srgbClr val="000000"/>
                        </a:solidFill>
                        <a:effectLst/>
                        <a:latin typeface="+mn-lt"/>
                      </a:endParaRPr>
                    </a:p>
                  </a:txBody>
                  <a:tcPr marL="9525" marR="9525" marT="9525" marB="0" anchor="b"/>
                </a:tc>
                <a:tc>
                  <a:txBody>
                    <a:bodyPr/>
                    <a:lstStyle/>
                    <a:p>
                      <a:pPr algn="ctr" fontAlgn="b"/>
                      <a:r>
                        <a:rPr lang="en-US" sz="2000" b="1" u="none" strike="noStrike">
                          <a:effectLst/>
                          <a:latin typeface="+mn-lt"/>
                        </a:rPr>
                        <a:t>51</a:t>
                      </a:r>
                      <a:endParaRPr lang="en-US" sz="2000" b="1" i="0" u="none" strike="noStrike">
                        <a:solidFill>
                          <a:srgbClr val="000000"/>
                        </a:solidFill>
                        <a:effectLst/>
                        <a:latin typeface="+mn-lt"/>
                      </a:endParaRPr>
                    </a:p>
                  </a:txBody>
                  <a:tcPr marL="9525" marR="9525" marT="9525" marB="0" anchor="b"/>
                </a:tc>
                <a:tc>
                  <a:txBody>
                    <a:bodyPr/>
                    <a:lstStyle/>
                    <a:p>
                      <a:pPr algn="ctr" fontAlgn="b"/>
                      <a:endParaRPr lang="en-US" sz="2000" b="1" i="0" u="none" strike="noStrike">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Peru</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dirty="0" smtClean="0">
                          <a:effectLst/>
                          <a:latin typeface="+mn-lt"/>
                        </a:rPr>
                        <a:t>153 </a:t>
                      </a:r>
                      <a:endParaRPr lang="en-US" sz="2000" b="1" i="0" u="none" strike="noStrike" dirty="0">
                        <a:solidFill>
                          <a:srgbClr val="000000"/>
                        </a:solidFill>
                        <a:effectLst/>
                        <a:latin typeface="+mn-lt"/>
                      </a:endParaRPr>
                    </a:p>
                  </a:txBody>
                  <a:tcPr marL="9525" marR="9525" marT="9525" marB="0" anchor="b"/>
                </a:tc>
              </a:tr>
              <a:tr h="450595">
                <a:tc>
                  <a:txBody>
                    <a:bodyPr/>
                    <a:lstStyle/>
                    <a:p>
                      <a:pPr algn="ctr" fontAlgn="b"/>
                      <a:r>
                        <a:rPr lang="en-US" sz="2000" b="1" u="none" strike="noStrike">
                          <a:effectLst/>
                          <a:latin typeface="+mn-lt"/>
                        </a:rPr>
                        <a:t>56</a:t>
                      </a:r>
                      <a:endParaRPr lang="en-US" sz="2000" b="1" i="0" u="none" strike="noStrike">
                        <a:solidFill>
                          <a:srgbClr val="000000"/>
                        </a:solidFill>
                        <a:effectLst/>
                        <a:latin typeface="+mn-lt"/>
                      </a:endParaRPr>
                    </a:p>
                  </a:txBody>
                  <a:tcPr marL="9525" marR="9525" marT="9525" marB="0" anchor="b"/>
                </a:tc>
                <a:tc>
                  <a:txBody>
                    <a:bodyPr/>
                    <a:lstStyle/>
                    <a:p>
                      <a:pPr algn="ctr" fontAlgn="b"/>
                      <a:endParaRPr lang="en-US" sz="2000" b="1" i="0" u="none" strike="noStrike">
                        <a:solidFill>
                          <a:srgbClr val="000000"/>
                        </a:solidFill>
                        <a:effectLst/>
                        <a:latin typeface="+mn-lt"/>
                      </a:endParaRPr>
                    </a:p>
                  </a:txBody>
                  <a:tcPr marL="9525" marR="9525" marT="9525" marB="0" anchor="b"/>
                </a:tc>
                <a:tc>
                  <a:txBody>
                    <a:bodyPr/>
                    <a:lstStyle/>
                    <a:p>
                      <a:pPr algn="ctr" fontAlgn="b"/>
                      <a:r>
                        <a:rPr lang="en-US" sz="2000" b="1" u="none" strike="noStrike">
                          <a:effectLst/>
                          <a:latin typeface="+mn-lt"/>
                        </a:rPr>
                        <a:t>5</a:t>
                      </a:r>
                      <a:endParaRPr lang="en-US" sz="2000" b="1" i="0" u="none" strike="noStrike">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Bank of America Corp. </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dirty="0" smtClean="0">
                          <a:effectLst/>
                          <a:latin typeface="+mn-lt"/>
                        </a:rPr>
                        <a:t>150 </a:t>
                      </a:r>
                      <a:endParaRPr lang="en-US" sz="2000" b="1" i="0" u="none" strike="noStrike" dirty="0">
                        <a:solidFill>
                          <a:srgbClr val="000000"/>
                        </a:solidFill>
                        <a:effectLst/>
                        <a:latin typeface="+mn-lt"/>
                      </a:endParaRPr>
                    </a:p>
                  </a:txBody>
                  <a:tcPr marL="9525" marR="9525" marT="9525" marB="0" anchor="b"/>
                </a:tc>
              </a:tr>
              <a:tr h="424906">
                <a:tc>
                  <a:txBody>
                    <a:bodyPr/>
                    <a:lstStyle/>
                    <a:p>
                      <a:pPr algn="ctr" fontAlgn="b"/>
                      <a:r>
                        <a:rPr lang="en-US" sz="2000" b="1" u="none" strike="noStrike">
                          <a:effectLst/>
                          <a:latin typeface="+mn-lt"/>
                        </a:rPr>
                        <a:t>57</a:t>
                      </a:r>
                      <a:endParaRPr lang="en-US" sz="2000" b="1" i="0" u="none" strike="noStrike">
                        <a:solidFill>
                          <a:srgbClr val="000000"/>
                        </a:solidFill>
                        <a:effectLst/>
                        <a:latin typeface="+mn-lt"/>
                      </a:endParaRPr>
                    </a:p>
                  </a:txBody>
                  <a:tcPr marL="9525" marR="9525" marT="9525" marB="0" anchor="b"/>
                </a:tc>
                <a:tc>
                  <a:txBody>
                    <a:bodyPr/>
                    <a:lstStyle/>
                    <a:p>
                      <a:pPr algn="ctr" fontAlgn="b"/>
                      <a:r>
                        <a:rPr lang="en-US" sz="2000" b="1" u="none" strike="noStrike">
                          <a:effectLst/>
                          <a:latin typeface="+mn-lt"/>
                        </a:rPr>
                        <a:t>52</a:t>
                      </a:r>
                      <a:endParaRPr lang="en-US" sz="2000" b="1" i="0" u="none" strike="noStrike">
                        <a:solidFill>
                          <a:srgbClr val="000000"/>
                        </a:solidFill>
                        <a:effectLst/>
                        <a:latin typeface="+mn-lt"/>
                      </a:endParaRPr>
                    </a:p>
                  </a:txBody>
                  <a:tcPr marL="9525" marR="9525" marT="9525" marB="0" anchor="b"/>
                </a:tc>
                <a:tc>
                  <a:txBody>
                    <a:bodyPr/>
                    <a:lstStyle/>
                    <a:p>
                      <a:pPr algn="ctr" fontAlgn="b"/>
                      <a:endParaRPr lang="en-US" sz="2000" b="1" i="0" u="none" strike="noStrike" dirty="0">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New Zealand</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dirty="0" smtClean="0">
                          <a:effectLst/>
                          <a:latin typeface="+mn-lt"/>
                        </a:rPr>
                        <a:t>140 </a:t>
                      </a:r>
                      <a:endParaRPr lang="en-US" sz="2000" b="1" i="0" u="none" strike="noStrike" dirty="0">
                        <a:solidFill>
                          <a:srgbClr val="000000"/>
                        </a:solidFill>
                        <a:effectLst/>
                        <a:latin typeface="+mn-lt"/>
                      </a:endParaRPr>
                    </a:p>
                  </a:txBody>
                  <a:tcPr marL="9525" marR="9525" marT="9525" marB="0" anchor="b"/>
                </a:tc>
              </a:tr>
              <a:tr h="424906">
                <a:tc>
                  <a:txBody>
                    <a:bodyPr/>
                    <a:lstStyle/>
                    <a:p>
                      <a:pPr algn="ctr" fontAlgn="b"/>
                      <a:r>
                        <a:rPr lang="en-US" sz="2000" b="1" u="none" strike="noStrike">
                          <a:effectLst/>
                          <a:latin typeface="+mn-lt"/>
                        </a:rPr>
                        <a:t>58</a:t>
                      </a:r>
                      <a:endParaRPr lang="en-US" sz="2000" b="1" i="0" u="none" strike="noStrike">
                        <a:solidFill>
                          <a:srgbClr val="000000"/>
                        </a:solidFill>
                        <a:effectLst/>
                        <a:latin typeface="+mn-lt"/>
                      </a:endParaRPr>
                    </a:p>
                  </a:txBody>
                  <a:tcPr marL="9525" marR="9525" marT="9525" marB="0" anchor="b"/>
                </a:tc>
                <a:tc>
                  <a:txBody>
                    <a:bodyPr/>
                    <a:lstStyle/>
                    <a:p>
                      <a:pPr algn="ctr" fontAlgn="b"/>
                      <a:endParaRPr lang="en-US" sz="2000" b="1" i="0" u="none" strike="noStrike">
                        <a:solidFill>
                          <a:srgbClr val="000000"/>
                        </a:solidFill>
                        <a:effectLst/>
                        <a:latin typeface="+mn-lt"/>
                      </a:endParaRPr>
                    </a:p>
                  </a:txBody>
                  <a:tcPr marL="9525" marR="9525" marT="9525" marB="0" anchor="b"/>
                </a:tc>
                <a:tc>
                  <a:txBody>
                    <a:bodyPr/>
                    <a:lstStyle/>
                    <a:p>
                      <a:pPr algn="ctr" fontAlgn="b"/>
                      <a:r>
                        <a:rPr lang="en-US" sz="2000" b="1" u="none" strike="noStrike">
                          <a:effectLst/>
                          <a:latin typeface="+mn-lt"/>
                        </a:rPr>
                        <a:t>6</a:t>
                      </a:r>
                      <a:endParaRPr lang="en-US" sz="2000" b="1" i="0" u="none" strike="noStrike">
                        <a:solidFill>
                          <a:srgbClr val="000000"/>
                        </a:solidFill>
                        <a:effectLst/>
                        <a:latin typeface="+mn-lt"/>
                      </a:endParaRPr>
                    </a:p>
                  </a:txBody>
                  <a:tcPr marL="9525" marR="9525" marT="9525" marB="0" anchor="b"/>
                </a:tc>
                <a:tc>
                  <a:txBody>
                    <a:bodyPr/>
                    <a:lstStyle/>
                    <a:p>
                      <a:pPr algn="l" fontAlgn="b"/>
                      <a:r>
                        <a:rPr lang="en-US" sz="2000" b="1" u="none" strike="noStrike" dirty="0">
                          <a:effectLst/>
                          <a:latin typeface="+mn-lt"/>
                        </a:rPr>
                        <a:t>ConocoPhillips </a:t>
                      </a:r>
                      <a:endParaRPr lang="en-US" sz="2000" b="1" i="0" u="none" strike="noStrike" dirty="0">
                        <a:solidFill>
                          <a:srgbClr val="000000"/>
                        </a:solidFill>
                        <a:effectLst/>
                        <a:latin typeface="+mn-lt"/>
                      </a:endParaRPr>
                    </a:p>
                  </a:txBody>
                  <a:tcPr marL="9525" marR="9525" marT="9525" marB="0" anchor="b"/>
                </a:tc>
                <a:tc>
                  <a:txBody>
                    <a:bodyPr/>
                    <a:lstStyle/>
                    <a:p>
                      <a:pPr algn="ctr" fontAlgn="b"/>
                      <a:r>
                        <a:rPr lang="en-US" sz="2000" b="1" u="none" strike="noStrike" dirty="0">
                          <a:effectLst/>
                          <a:latin typeface="+mn-lt"/>
                        </a:rPr>
                        <a:t> $  </a:t>
                      </a:r>
                      <a:r>
                        <a:rPr lang="en-US" sz="2000" b="1" u="none" strike="noStrike" baseline="0" dirty="0" smtClean="0">
                          <a:effectLst/>
                          <a:latin typeface="+mn-lt"/>
                        </a:rPr>
                        <a:t> </a:t>
                      </a:r>
                      <a:r>
                        <a:rPr lang="en-US" sz="2000" b="1" u="none" strike="noStrike" dirty="0" smtClean="0">
                          <a:effectLst/>
                          <a:latin typeface="+mn-lt"/>
                        </a:rPr>
                        <a:t>140 </a:t>
                      </a:r>
                      <a:endParaRPr lang="en-US" sz="2000" b="1" i="0" u="none" strike="noStrike" dirty="0">
                        <a:solidFill>
                          <a:srgbClr val="000000"/>
                        </a:solidFill>
                        <a:effectLst/>
                        <a:latin typeface="+mn-lt"/>
                      </a:endParaRPr>
                    </a:p>
                  </a:txBody>
                  <a:tcPr marL="9525" marR="9525" marT="9525" marB="0" anchor="b"/>
                </a:tc>
              </a:tr>
            </a:tbl>
          </a:graphicData>
        </a:graphic>
      </p:graphicFrame>
      <p:sp>
        <p:nvSpPr>
          <p:cNvPr id="5" name="TextBox 4"/>
          <p:cNvSpPr txBox="1"/>
          <p:nvPr/>
        </p:nvSpPr>
        <p:spPr>
          <a:xfrm>
            <a:off x="368300" y="6172200"/>
            <a:ext cx="7924800" cy="461665"/>
          </a:xfrm>
          <a:prstGeom prst="rect">
            <a:avLst/>
          </a:prstGeom>
          <a:noFill/>
        </p:spPr>
        <p:txBody>
          <a:bodyPr wrap="square" rtlCol="0">
            <a:spAutoFit/>
          </a:bodyPr>
          <a:lstStyle/>
          <a:p>
            <a:r>
              <a:rPr lang="en-US" sz="1200" dirty="0"/>
              <a:t>International Monetary Fund, World Economic Outlook Database, April </a:t>
            </a:r>
            <a:r>
              <a:rPr lang="en-US" sz="1200" dirty="0" smtClean="0"/>
              <a:t>2011. </a:t>
            </a:r>
            <a:r>
              <a:rPr lang="en-US" sz="1200" dirty="0" smtClean="0">
                <a:hlinkClick r:id="rId3"/>
              </a:rPr>
              <a:t>http://www.imf.org</a:t>
            </a:r>
            <a:endParaRPr lang="en-US" sz="1200" dirty="0" smtClean="0"/>
          </a:p>
          <a:p>
            <a:r>
              <a:rPr lang="en-US" sz="1200" dirty="0"/>
              <a:t>Fortune 500, 2010. </a:t>
            </a:r>
            <a:r>
              <a:rPr lang="en-US" sz="1200" dirty="0">
                <a:hlinkClick r:id="rId4"/>
              </a:rPr>
              <a:t>http://money.cnn.com/magazines/fortune/fortune500/2010/full_list</a:t>
            </a:r>
            <a:r>
              <a:rPr lang="en-US" sz="1200" dirty="0" smtClean="0">
                <a:hlinkClick r:id="rId4"/>
              </a:rPr>
              <a:t>/</a:t>
            </a:r>
            <a:r>
              <a:rPr lang="en-US" sz="1200" dirty="0" smtClean="0"/>
              <a:t>. </a:t>
            </a:r>
            <a:endParaRPr lang="en-US" sz="1200" dirty="0"/>
          </a:p>
        </p:txBody>
      </p:sp>
    </p:spTree>
    <p:extLst>
      <p:ext uri="{BB962C8B-B14F-4D97-AF65-F5344CB8AC3E}">
        <p14:creationId xmlns:p14="http://schemas.microsoft.com/office/powerpoint/2010/main" val="2216577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5616" y="499240"/>
            <a:ext cx="2286000" cy="304800"/>
          </a:xfrm>
        </p:spPr>
        <p:txBody>
          <a:bodyPr>
            <a:normAutofit fontScale="77500" lnSpcReduction="20000"/>
          </a:bodyPr>
          <a:lstStyle/>
          <a:p>
            <a:pPr marL="114300" indent="0">
              <a:buNone/>
            </a:pPr>
            <a:r>
              <a:rPr lang="en-US" dirty="0">
                <a:hlinkClick r:id="rId3"/>
              </a:rPr>
              <a:t>http://occuprint.org</a:t>
            </a:r>
            <a:r>
              <a:rPr lang="en-US" dirty="0" smtClean="0">
                <a:hlinkClick r:id="rId3"/>
              </a:rPr>
              <a:t>/</a:t>
            </a:r>
            <a:r>
              <a:rPr lang="en-US" dirty="0" smtClean="0"/>
              <a:t> </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066800"/>
            <a:ext cx="168442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76249"/>
            <a:ext cx="2886076" cy="384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381000"/>
            <a:ext cx="197845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114800"/>
            <a:ext cx="3200400" cy="244030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4648200"/>
            <a:ext cx="3352800" cy="1492716"/>
          </a:xfrm>
          <a:prstGeom prst="rect">
            <a:avLst/>
          </a:prstGeom>
          <a:noFill/>
        </p:spPr>
        <p:txBody>
          <a:bodyPr wrap="square" rtlCol="0">
            <a:spAutoFit/>
          </a:bodyPr>
          <a:lstStyle/>
          <a:p>
            <a:r>
              <a:rPr lang="en-US" sz="1400" dirty="0" smtClean="0"/>
              <a:t>The creators of any graphics used in this presentation who want attribution or removal should contact me through my website, </a:t>
            </a:r>
            <a:r>
              <a:rPr lang="en-US" sz="1400" dirty="0" smtClean="0">
                <a:hlinkClick r:id="rId8"/>
              </a:rPr>
              <a:t>http://paulsjusticepage.com</a:t>
            </a:r>
            <a:r>
              <a:rPr lang="en-US" sz="1400" dirty="0" smtClean="0"/>
              <a:t>.</a:t>
            </a:r>
          </a:p>
          <a:p>
            <a:r>
              <a:rPr lang="en-US" sz="1400" dirty="0" smtClean="0"/>
              <a:t>For more about this presentation, see</a:t>
            </a:r>
          </a:p>
          <a:p>
            <a:r>
              <a:rPr lang="en-US" sz="1050" dirty="0">
                <a:hlinkClick r:id="rId9"/>
              </a:rPr>
              <a:t>http://</a:t>
            </a:r>
            <a:r>
              <a:rPr lang="en-US" sz="1050" dirty="0" smtClean="0">
                <a:hlinkClick r:id="rId9"/>
              </a:rPr>
              <a:t>www.paulsjusticeblog.com/2012/03/inequality_corporate_power_and_crime.php</a:t>
            </a:r>
            <a:r>
              <a:rPr lang="en-US" sz="1050" dirty="0" smtClean="0"/>
              <a:t>.  </a:t>
            </a:r>
            <a:endParaRPr lang="en-US" sz="1050" dirty="0"/>
          </a:p>
        </p:txBody>
      </p:sp>
    </p:spTree>
    <p:extLst>
      <p:ext uri="{BB962C8B-B14F-4D97-AF65-F5344CB8AC3E}">
        <p14:creationId xmlns:p14="http://schemas.microsoft.com/office/powerpoint/2010/main" val="379497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838200"/>
          </a:xfrm>
        </p:spPr>
        <p:txBody>
          <a:bodyPr/>
          <a:lstStyle/>
          <a:p>
            <a:pPr algn="ctr"/>
            <a:r>
              <a:rPr lang="en-US" sz="4800" dirty="0"/>
              <a:t>Inequality &amp; </a:t>
            </a:r>
            <a:r>
              <a:rPr lang="en-US" sz="4800" dirty="0" smtClean="0"/>
              <a:t>Criminology</a:t>
            </a:r>
            <a:endParaRPr lang="en-US" dirty="0"/>
          </a:p>
        </p:txBody>
      </p:sp>
      <p:sp>
        <p:nvSpPr>
          <p:cNvPr id="3" name="Content Placeholder 2"/>
          <p:cNvSpPr>
            <a:spLocks noGrp="1"/>
          </p:cNvSpPr>
          <p:nvPr>
            <p:ph idx="1"/>
          </p:nvPr>
        </p:nvSpPr>
        <p:spPr>
          <a:xfrm>
            <a:off x="457200" y="1219200"/>
            <a:ext cx="7620000" cy="2438400"/>
          </a:xfrm>
        </p:spPr>
        <p:txBody>
          <a:bodyPr/>
          <a:lstStyle/>
          <a:p>
            <a:r>
              <a:rPr lang="en-US" sz="3200" dirty="0" smtClean="0"/>
              <a:t>Inequality worsens both crimes of poverty motivated by need and crimes of wealth motivated by greed</a:t>
            </a:r>
          </a:p>
          <a:p>
            <a:pPr marL="0" indent="0">
              <a:spcBef>
                <a:spcPts val="0"/>
              </a:spcBef>
              <a:buNone/>
            </a:pPr>
            <a:endParaRPr lang="en-US" sz="1200" dirty="0" smtClean="0"/>
          </a:p>
          <a:p>
            <a:pPr marL="114300" indent="0" algn="ctr">
              <a:buNone/>
            </a:pPr>
            <a:r>
              <a:rPr lang="en-US" sz="1200" dirty="0" smtClean="0"/>
              <a:t>Braithwaite</a:t>
            </a:r>
            <a:r>
              <a:rPr lang="en-US" sz="1200" dirty="0"/>
              <a:t>, John. 1992. Poverty Power and White Collar Crime, in Schlegel and </a:t>
            </a:r>
            <a:r>
              <a:rPr lang="en-US" sz="1200" dirty="0" err="1"/>
              <a:t>Weisburd</a:t>
            </a:r>
            <a:r>
              <a:rPr lang="en-US" sz="1200" dirty="0"/>
              <a:t>, White-Collar Crime Reconsidered (Boston: Northeastern University Press).</a:t>
            </a:r>
            <a:r>
              <a:rPr lang="en-US" dirty="0"/>
              <a:t> </a:t>
            </a:r>
          </a:p>
          <a:p>
            <a:pPr marL="11430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69088"/>
            <a:ext cx="2819400" cy="315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664838"/>
            <a:ext cx="4191000" cy="2996565"/>
          </a:xfrm>
          <a:prstGeom prst="rect">
            <a:avLst/>
          </a:prstGeom>
        </p:spPr>
      </p:pic>
      <p:sp>
        <p:nvSpPr>
          <p:cNvPr id="5" name="TextBox 4"/>
          <p:cNvSpPr txBox="1"/>
          <p:nvPr/>
        </p:nvSpPr>
        <p:spPr>
          <a:xfrm rot="10800000">
            <a:off x="457201" y="4648200"/>
            <a:ext cx="400110" cy="1600200"/>
          </a:xfrm>
          <a:prstGeom prst="rect">
            <a:avLst/>
          </a:prstGeom>
          <a:noFill/>
        </p:spPr>
        <p:txBody>
          <a:bodyPr vert="eaVert" wrap="square" rtlCol="0">
            <a:spAutoFit/>
          </a:bodyPr>
          <a:lstStyle/>
          <a:p>
            <a:r>
              <a:rPr lang="en-US" sz="1400" dirty="0" smtClean="0">
                <a:hlinkClick r:id="rId5"/>
              </a:rPr>
              <a:t>http://occuprint.org</a:t>
            </a:r>
            <a:r>
              <a:rPr lang="en-US" sz="1400" dirty="0" smtClean="0"/>
              <a:t> </a:t>
            </a:r>
            <a:endParaRPr lang="en-US" sz="1400" dirty="0"/>
          </a:p>
        </p:txBody>
      </p:sp>
    </p:spTree>
    <p:extLst>
      <p:ext uri="{BB962C8B-B14F-4D97-AF65-F5344CB8AC3E}">
        <p14:creationId xmlns:p14="http://schemas.microsoft.com/office/powerpoint/2010/main" val="19025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68362"/>
          </a:xfrm>
        </p:spPr>
        <p:txBody>
          <a:bodyPr/>
          <a:lstStyle/>
          <a:p>
            <a:r>
              <a:rPr lang="en-US" dirty="0" smtClean="0"/>
              <a:t>Inequality &amp; crimes of the poor</a:t>
            </a:r>
            <a:endParaRPr lang="en-US" dirty="0"/>
          </a:p>
        </p:txBody>
      </p:sp>
      <p:sp>
        <p:nvSpPr>
          <p:cNvPr id="3" name="Content Placeholder 2"/>
          <p:cNvSpPr>
            <a:spLocks noGrp="1"/>
          </p:cNvSpPr>
          <p:nvPr>
            <p:ph idx="1"/>
          </p:nvPr>
        </p:nvSpPr>
        <p:spPr>
          <a:xfrm>
            <a:off x="457200" y="1295400"/>
            <a:ext cx="3733800" cy="5257800"/>
          </a:xfrm>
        </p:spPr>
        <p:txBody>
          <a:bodyPr>
            <a:normAutofit fontScale="92500" lnSpcReduction="10000"/>
          </a:bodyPr>
          <a:lstStyle/>
          <a:p>
            <a:r>
              <a:rPr lang="en-US" sz="2600" dirty="0" smtClean="0"/>
              <a:t>“Need”: absolute, perceive others to have, what whites have, expectations based on “advertising and dramatization of bourgeois lifestyles” (p 83)</a:t>
            </a:r>
          </a:p>
          <a:p>
            <a:r>
              <a:rPr lang="en-US" sz="2600" dirty="0" smtClean="0"/>
              <a:t>More equal distribution of wealth allows more needs to be met</a:t>
            </a:r>
          </a:p>
          <a:p>
            <a:r>
              <a:rPr lang="en-US" sz="2600" dirty="0" smtClean="0"/>
              <a:t>Fewer legitimate means to success, so more people try illegitimate means</a:t>
            </a:r>
          </a:p>
          <a:p>
            <a:endParaRPr lang="en-US" dirty="0" smtClean="0"/>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354297"/>
            <a:ext cx="3730624" cy="474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6084858" y="5324445"/>
            <a:ext cx="400110" cy="1600200"/>
          </a:xfrm>
          <a:prstGeom prst="rect">
            <a:avLst/>
          </a:prstGeom>
          <a:noFill/>
        </p:spPr>
        <p:txBody>
          <a:bodyPr vert="eaVert" wrap="square" rtlCol="0">
            <a:spAutoFit/>
          </a:bodyPr>
          <a:lstStyle/>
          <a:p>
            <a:r>
              <a:rPr lang="en-US" sz="1400" dirty="0" smtClean="0">
                <a:hlinkClick r:id="rId4"/>
              </a:rPr>
              <a:t>http://occuprint.org</a:t>
            </a:r>
            <a:r>
              <a:rPr lang="en-US" sz="1400" dirty="0" smtClean="0"/>
              <a:t> </a:t>
            </a:r>
            <a:endParaRPr lang="en-US" sz="1400" dirty="0"/>
          </a:p>
        </p:txBody>
      </p:sp>
    </p:spTree>
    <p:extLst>
      <p:ext uri="{BB962C8B-B14F-4D97-AF65-F5344CB8AC3E}">
        <p14:creationId xmlns:p14="http://schemas.microsoft.com/office/powerpoint/2010/main" val="291965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68362"/>
          </a:xfrm>
        </p:spPr>
        <p:txBody>
          <a:bodyPr/>
          <a:lstStyle/>
          <a:p>
            <a:pPr algn="ctr"/>
            <a:r>
              <a:rPr lang="en-US" dirty="0" smtClean="0"/>
              <a:t>Inequality &amp; Violence I</a:t>
            </a:r>
            <a:endParaRPr lang="en-US" dirty="0"/>
          </a:p>
        </p:txBody>
      </p:sp>
      <p:sp>
        <p:nvSpPr>
          <p:cNvPr id="3" name="Content Placeholder 2"/>
          <p:cNvSpPr>
            <a:spLocks noGrp="1"/>
          </p:cNvSpPr>
          <p:nvPr>
            <p:ph idx="1"/>
          </p:nvPr>
        </p:nvSpPr>
        <p:spPr/>
        <p:txBody>
          <a:bodyPr/>
          <a:lstStyle/>
          <a:p>
            <a:r>
              <a:rPr lang="en-US" dirty="0" smtClean="0"/>
              <a:t>Jack Katz (1990) </a:t>
            </a:r>
            <a:r>
              <a:rPr lang="en-US" i="1" dirty="0" smtClean="0"/>
              <a:t>Seductions of Crime</a:t>
            </a:r>
            <a:endParaRPr lang="en-US" dirty="0" smtClean="0"/>
          </a:p>
          <a:p>
            <a:pPr lvl="1"/>
            <a:r>
              <a:rPr lang="en-US" dirty="0" smtClean="0"/>
              <a:t>Transformation of emotions that result in violence</a:t>
            </a:r>
          </a:p>
          <a:p>
            <a:endParaRPr lang="en-US" dirty="0" smtClean="0"/>
          </a:p>
        </p:txBody>
      </p:sp>
      <p:sp>
        <p:nvSpPr>
          <p:cNvPr id="4" name="Rectangle 3"/>
          <p:cNvSpPr/>
          <p:nvPr/>
        </p:nvSpPr>
        <p:spPr>
          <a:xfrm>
            <a:off x="381000" y="3657600"/>
            <a:ext cx="25146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3733800"/>
            <a:ext cx="2362200" cy="1261884"/>
          </a:xfrm>
          <a:prstGeom prst="rect">
            <a:avLst/>
          </a:prstGeom>
          <a:noFill/>
        </p:spPr>
        <p:txBody>
          <a:bodyPr wrap="square" rtlCol="0">
            <a:spAutoFit/>
          </a:bodyPr>
          <a:lstStyle/>
          <a:p>
            <a:pPr algn="ctr"/>
            <a:r>
              <a:rPr lang="en-US" sz="2800" dirty="0" smtClean="0">
                <a:solidFill>
                  <a:schemeClr val="bg1"/>
                </a:solidFill>
              </a:rPr>
              <a:t>HUMILIATION</a:t>
            </a:r>
          </a:p>
          <a:p>
            <a:pPr algn="ctr"/>
            <a:r>
              <a:rPr lang="en-US" sz="2400" dirty="0" smtClean="0">
                <a:solidFill>
                  <a:schemeClr val="bg1"/>
                </a:solidFill>
              </a:rPr>
              <a:t>[disrespectful disapproval]</a:t>
            </a:r>
            <a:endParaRPr lang="en-US" sz="2400" dirty="0">
              <a:solidFill>
                <a:schemeClr val="bg1"/>
              </a:solidFill>
            </a:endParaRPr>
          </a:p>
        </p:txBody>
      </p:sp>
      <p:sp>
        <p:nvSpPr>
          <p:cNvPr id="6" name="Rounded Rectangle 5"/>
          <p:cNvSpPr/>
          <p:nvPr/>
        </p:nvSpPr>
        <p:spPr>
          <a:xfrm>
            <a:off x="3505200" y="2932093"/>
            <a:ext cx="2057400" cy="1030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33800" y="2932093"/>
            <a:ext cx="1676400" cy="954107"/>
          </a:xfrm>
          <a:prstGeom prst="rect">
            <a:avLst/>
          </a:prstGeom>
          <a:noFill/>
        </p:spPr>
        <p:txBody>
          <a:bodyPr wrap="square" rtlCol="0">
            <a:spAutoFit/>
          </a:bodyPr>
          <a:lstStyle/>
          <a:p>
            <a:pPr algn="ctr"/>
            <a:r>
              <a:rPr lang="en-US" sz="2800" dirty="0" smtClean="0">
                <a:solidFill>
                  <a:schemeClr val="bg1"/>
                </a:solidFill>
              </a:rPr>
              <a:t>Righteous Rage</a:t>
            </a:r>
            <a:endParaRPr lang="en-US" sz="28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660900"/>
            <a:ext cx="208438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33800" y="4724400"/>
            <a:ext cx="1676400" cy="954107"/>
          </a:xfrm>
          <a:prstGeom prst="rect">
            <a:avLst/>
          </a:prstGeom>
          <a:noFill/>
        </p:spPr>
        <p:txBody>
          <a:bodyPr wrap="square" rtlCol="0">
            <a:spAutoFit/>
          </a:bodyPr>
          <a:lstStyle/>
          <a:p>
            <a:pPr algn="ctr"/>
            <a:r>
              <a:rPr lang="en-US" sz="2800" dirty="0" smtClean="0">
                <a:solidFill>
                  <a:schemeClr val="bg1"/>
                </a:solidFill>
              </a:rPr>
              <a:t>Guilt, Shame</a:t>
            </a:r>
            <a:endParaRPr lang="en-US" sz="2800" dirty="0">
              <a:solidFill>
                <a:schemeClr val="bg1"/>
              </a:solidFill>
            </a:endParaRPr>
          </a:p>
        </p:txBody>
      </p:sp>
      <p:sp>
        <p:nvSpPr>
          <p:cNvPr id="10" name="Flowchart: Predefined Process 9"/>
          <p:cNvSpPr/>
          <p:nvPr/>
        </p:nvSpPr>
        <p:spPr>
          <a:xfrm>
            <a:off x="6019800" y="3733800"/>
            <a:ext cx="2362200" cy="762000"/>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48400" y="3820180"/>
            <a:ext cx="1905000" cy="584775"/>
          </a:xfrm>
          <a:prstGeom prst="rect">
            <a:avLst/>
          </a:prstGeom>
          <a:noFill/>
        </p:spPr>
        <p:txBody>
          <a:bodyPr wrap="square" rtlCol="0">
            <a:spAutoFit/>
          </a:bodyPr>
          <a:lstStyle/>
          <a:p>
            <a:pPr algn="ctr"/>
            <a:r>
              <a:rPr lang="en-US" sz="3200" b="1" dirty="0" smtClean="0">
                <a:solidFill>
                  <a:srgbClr val="C00000"/>
                </a:solidFill>
              </a:rPr>
              <a:t>VIOLENCE</a:t>
            </a:r>
            <a:endParaRPr lang="en-US" sz="3200" b="1" dirty="0">
              <a:solidFill>
                <a:srgbClr val="C00000"/>
              </a:solidFill>
            </a:endParaRPr>
          </a:p>
        </p:txBody>
      </p:sp>
      <p:sp>
        <p:nvSpPr>
          <p:cNvPr id="12" name="Right Arrow 11"/>
          <p:cNvSpPr/>
          <p:nvPr/>
        </p:nvSpPr>
        <p:spPr>
          <a:xfrm rot="20671152">
            <a:off x="3067815" y="3567725"/>
            <a:ext cx="334305" cy="24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357026">
            <a:off x="5656076" y="3675455"/>
            <a:ext cx="321944" cy="28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36517">
            <a:off x="3091022" y="4876800"/>
            <a:ext cx="377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925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lstStyle/>
          <a:p>
            <a:pPr algn="ctr"/>
            <a:r>
              <a:rPr lang="en-US" dirty="0" smtClean="0"/>
              <a:t>Inequality &amp; Violence II</a:t>
            </a:r>
            <a:endParaRPr lang="en-US" dirty="0"/>
          </a:p>
        </p:txBody>
      </p:sp>
      <p:sp>
        <p:nvSpPr>
          <p:cNvPr id="3" name="Content Placeholder 2"/>
          <p:cNvSpPr>
            <a:spLocks noGrp="1"/>
          </p:cNvSpPr>
          <p:nvPr>
            <p:ph idx="1"/>
          </p:nvPr>
        </p:nvSpPr>
        <p:spPr>
          <a:xfrm>
            <a:off x="457200" y="1143000"/>
            <a:ext cx="7620000" cy="5257800"/>
          </a:xfrm>
        </p:spPr>
        <p:txBody>
          <a:bodyPr/>
          <a:lstStyle/>
          <a:p>
            <a:r>
              <a:rPr lang="en-US" dirty="0" smtClean="0"/>
              <a:t>Katz + Braithwaite</a:t>
            </a:r>
            <a:r>
              <a:rPr lang="en-US" dirty="0"/>
              <a:t> </a:t>
            </a:r>
            <a:r>
              <a:rPr lang="en-US" dirty="0" smtClean="0"/>
              <a:t>[+ Leighton]</a:t>
            </a:r>
          </a:p>
        </p:txBody>
      </p:sp>
      <p:sp>
        <p:nvSpPr>
          <p:cNvPr id="4" name="Rectangle 3"/>
          <p:cNvSpPr/>
          <p:nvPr/>
        </p:nvSpPr>
        <p:spPr>
          <a:xfrm>
            <a:off x="609600" y="3657600"/>
            <a:ext cx="2209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3733800"/>
            <a:ext cx="2209800" cy="1261884"/>
          </a:xfrm>
          <a:prstGeom prst="rect">
            <a:avLst/>
          </a:prstGeom>
          <a:noFill/>
        </p:spPr>
        <p:txBody>
          <a:bodyPr wrap="square" rtlCol="0">
            <a:spAutoFit/>
          </a:bodyPr>
          <a:lstStyle/>
          <a:p>
            <a:pPr algn="ctr"/>
            <a:r>
              <a:rPr lang="en-US" sz="2800" dirty="0" smtClean="0">
                <a:solidFill>
                  <a:schemeClr val="bg1"/>
                </a:solidFill>
              </a:rPr>
              <a:t>HUMILIATION</a:t>
            </a:r>
          </a:p>
          <a:p>
            <a:pPr algn="ctr"/>
            <a:r>
              <a:rPr lang="en-US" sz="2400" dirty="0" smtClean="0">
                <a:solidFill>
                  <a:schemeClr val="bg1"/>
                </a:solidFill>
              </a:rPr>
              <a:t>[disrespectful disapproval]</a:t>
            </a:r>
            <a:endParaRPr lang="en-US" sz="2400" dirty="0">
              <a:solidFill>
                <a:schemeClr val="bg1"/>
              </a:solidFill>
            </a:endParaRPr>
          </a:p>
        </p:txBody>
      </p:sp>
      <p:sp>
        <p:nvSpPr>
          <p:cNvPr id="6" name="Rounded Rectangle 5"/>
          <p:cNvSpPr/>
          <p:nvPr/>
        </p:nvSpPr>
        <p:spPr>
          <a:xfrm>
            <a:off x="3810000" y="2932093"/>
            <a:ext cx="1752600" cy="1030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0" y="2932093"/>
            <a:ext cx="1752600" cy="954107"/>
          </a:xfrm>
          <a:prstGeom prst="rect">
            <a:avLst/>
          </a:prstGeom>
          <a:noFill/>
        </p:spPr>
        <p:txBody>
          <a:bodyPr wrap="square" rtlCol="0">
            <a:spAutoFit/>
          </a:bodyPr>
          <a:lstStyle/>
          <a:p>
            <a:pPr algn="ctr"/>
            <a:r>
              <a:rPr lang="en-US" sz="2800" dirty="0" smtClean="0">
                <a:solidFill>
                  <a:schemeClr val="bg1"/>
                </a:solidFill>
              </a:rPr>
              <a:t>Righteous Rage</a:t>
            </a:r>
            <a:endParaRPr lang="en-US" sz="28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660900"/>
            <a:ext cx="177958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86200" y="4724400"/>
            <a:ext cx="1676400" cy="954107"/>
          </a:xfrm>
          <a:prstGeom prst="rect">
            <a:avLst/>
          </a:prstGeom>
          <a:noFill/>
        </p:spPr>
        <p:txBody>
          <a:bodyPr wrap="square" rtlCol="0">
            <a:spAutoFit/>
          </a:bodyPr>
          <a:lstStyle/>
          <a:p>
            <a:pPr algn="ctr"/>
            <a:r>
              <a:rPr lang="en-US" sz="2800" dirty="0" smtClean="0">
                <a:solidFill>
                  <a:schemeClr val="bg1"/>
                </a:solidFill>
              </a:rPr>
              <a:t>Guilt, Shame</a:t>
            </a:r>
            <a:endParaRPr lang="en-US" sz="2800" dirty="0">
              <a:solidFill>
                <a:schemeClr val="bg1"/>
              </a:solidFill>
            </a:endParaRPr>
          </a:p>
        </p:txBody>
      </p:sp>
      <p:sp>
        <p:nvSpPr>
          <p:cNvPr id="10" name="Flowchart: Predefined Process 9"/>
          <p:cNvSpPr/>
          <p:nvPr/>
        </p:nvSpPr>
        <p:spPr>
          <a:xfrm>
            <a:off x="6019800" y="3733800"/>
            <a:ext cx="2362200" cy="762000"/>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48400" y="3820180"/>
            <a:ext cx="1905000" cy="584775"/>
          </a:xfrm>
          <a:prstGeom prst="rect">
            <a:avLst/>
          </a:prstGeom>
          <a:noFill/>
        </p:spPr>
        <p:txBody>
          <a:bodyPr wrap="square" rtlCol="0">
            <a:spAutoFit/>
          </a:bodyPr>
          <a:lstStyle/>
          <a:p>
            <a:pPr algn="ctr"/>
            <a:r>
              <a:rPr lang="en-US" sz="3200" b="1" dirty="0" smtClean="0">
                <a:solidFill>
                  <a:srgbClr val="C00000"/>
                </a:solidFill>
              </a:rPr>
              <a:t>VIOLENCE</a:t>
            </a:r>
            <a:endParaRPr lang="en-US" sz="3200" b="1" dirty="0">
              <a:solidFill>
                <a:srgbClr val="C00000"/>
              </a:solidFill>
            </a:endParaRPr>
          </a:p>
        </p:txBody>
      </p:sp>
      <p:sp>
        <p:nvSpPr>
          <p:cNvPr id="12" name="Right Arrow 11"/>
          <p:cNvSpPr/>
          <p:nvPr/>
        </p:nvSpPr>
        <p:spPr>
          <a:xfrm rot="20671152">
            <a:off x="2989662" y="3800577"/>
            <a:ext cx="701431" cy="24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357026">
            <a:off x="5655927" y="3738482"/>
            <a:ext cx="292565" cy="28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Callout 7"/>
          <p:cNvSpPr/>
          <p:nvPr/>
        </p:nvSpPr>
        <p:spPr>
          <a:xfrm>
            <a:off x="304800" y="1800760"/>
            <a:ext cx="2895600" cy="1780639"/>
          </a:xfrm>
          <a:prstGeom prst="downArrowCallout">
            <a:avLst>
              <a:gd name="adj1" fmla="val 25000"/>
              <a:gd name="adj2" fmla="val 25000"/>
              <a:gd name="adj3" fmla="val 13500"/>
              <a:gd name="adj4" fmla="val 7697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1800761"/>
            <a:ext cx="2895600" cy="1323439"/>
          </a:xfrm>
          <a:prstGeom prst="rect">
            <a:avLst/>
          </a:prstGeom>
          <a:noFill/>
        </p:spPr>
        <p:txBody>
          <a:bodyPr wrap="square" rtlCol="0">
            <a:spAutoFit/>
          </a:bodyPr>
          <a:lstStyle/>
          <a:p>
            <a:pPr algn="ctr"/>
            <a:r>
              <a:rPr lang="en-US" sz="2200" b="1" dirty="0" smtClean="0">
                <a:solidFill>
                  <a:srgbClr val="FFFF00"/>
                </a:solidFill>
              </a:rPr>
              <a:t>Structural Humiliation</a:t>
            </a:r>
          </a:p>
          <a:p>
            <a:pPr algn="ctr"/>
            <a:r>
              <a:rPr lang="en-US" sz="2200" b="1" dirty="0" smtClean="0">
                <a:solidFill>
                  <a:srgbClr val="FFFF00"/>
                </a:solidFill>
              </a:rPr>
              <a:t>Oppression</a:t>
            </a:r>
          </a:p>
          <a:p>
            <a:pPr algn="ctr"/>
            <a:r>
              <a:rPr lang="en-US" dirty="0" smtClean="0">
                <a:solidFill>
                  <a:srgbClr val="FFFF00"/>
                </a:solidFill>
              </a:rPr>
              <a:t>[poor in rich society, black in white society]</a:t>
            </a:r>
            <a:endParaRPr lang="en-US" dirty="0">
              <a:solidFill>
                <a:srgbClr val="FFFF00"/>
              </a:solidFill>
            </a:endParaRPr>
          </a:p>
        </p:txBody>
      </p:sp>
      <p:sp>
        <p:nvSpPr>
          <p:cNvPr id="15" name="Up Arrow Callout 14"/>
          <p:cNvSpPr/>
          <p:nvPr/>
        </p:nvSpPr>
        <p:spPr>
          <a:xfrm>
            <a:off x="304800" y="5111750"/>
            <a:ext cx="2895600" cy="1517650"/>
          </a:xfrm>
          <a:prstGeom prst="upArrowCallout">
            <a:avLst>
              <a:gd name="adj1" fmla="val 21385"/>
              <a:gd name="adj2" fmla="val 25000"/>
              <a:gd name="adj3" fmla="val 10540"/>
              <a:gd name="adj4" fmla="val 8245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1000" y="5334000"/>
            <a:ext cx="2743200" cy="1261884"/>
          </a:xfrm>
          <a:prstGeom prst="rect">
            <a:avLst/>
          </a:prstGeom>
          <a:noFill/>
        </p:spPr>
        <p:txBody>
          <a:bodyPr wrap="square" rtlCol="0">
            <a:spAutoFit/>
          </a:bodyPr>
          <a:lstStyle/>
          <a:p>
            <a:pPr algn="ctr"/>
            <a:r>
              <a:rPr lang="en-US" sz="2200" b="1" dirty="0" smtClean="0">
                <a:solidFill>
                  <a:srgbClr val="FFFF00"/>
                </a:solidFill>
              </a:rPr>
              <a:t>Hegemony</a:t>
            </a:r>
          </a:p>
          <a:p>
            <a:pPr algn="ctr"/>
            <a:r>
              <a:rPr lang="en-US" dirty="0" smtClean="0">
                <a:solidFill>
                  <a:srgbClr val="FFFF00"/>
                </a:solidFill>
              </a:rPr>
              <a:t>Reduces feelings of exploitation, not ideology enabling exploitation</a:t>
            </a:r>
            <a:endParaRPr lang="en-US" dirty="0">
              <a:solidFill>
                <a:srgbClr val="FFFF00"/>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0384">
            <a:off x="2944321" y="4540553"/>
            <a:ext cx="779451"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a:xfrm>
            <a:off x="3336474" y="5334000"/>
            <a:ext cx="374840" cy="265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219200"/>
            <a:ext cx="14287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17"/>
          <p:cNvSpPr/>
          <p:nvPr/>
        </p:nvSpPr>
        <p:spPr>
          <a:xfrm rot="20542641">
            <a:off x="5670664" y="2650623"/>
            <a:ext cx="940182" cy="268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802209" y="2286000"/>
            <a:ext cx="674791" cy="1015663"/>
          </a:xfrm>
          <a:prstGeom prst="rect">
            <a:avLst/>
          </a:prstGeom>
          <a:noFill/>
        </p:spPr>
        <p:txBody>
          <a:bodyPr wrap="square" rtlCol="0">
            <a:spAutoFit/>
          </a:bodyPr>
          <a:lstStyle/>
          <a:p>
            <a:pPr algn="ctr"/>
            <a:r>
              <a:rPr lang="en-US" sz="6000" dirty="0" smtClean="0"/>
              <a:t>?</a:t>
            </a:r>
            <a:endParaRPr lang="en-US" sz="6000" dirty="0"/>
          </a:p>
        </p:txBody>
      </p:sp>
    </p:spTree>
    <p:extLst>
      <p:ext uri="{BB962C8B-B14F-4D97-AF65-F5344CB8AC3E}">
        <p14:creationId xmlns:p14="http://schemas.microsoft.com/office/powerpoint/2010/main" val="938770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20000" cy="792162"/>
          </a:xfrm>
        </p:spPr>
        <p:txBody>
          <a:bodyPr/>
          <a:lstStyle/>
          <a:p>
            <a:r>
              <a:rPr lang="en-US" dirty="0" smtClean="0"/>
              <a:t>Inequality &amp; crimes of the rich</a:t>
            </a:r>
            <a:endParaRPr lang="en-US" dirty="0"/>
          </a:p>
        </p:txBody>
      </p:sp>
      <p:sp>
        <p:nvSpPr>
          <p:cNvPr id="3" name="Content Placeholder 2"/>
          <p:cNvSpPr>
            <a:spLocks noGrp="1"/>
          </p:cNvSpPr>
          <p:nvPr>
            <p:ph idx="1"/>
          </p:nvPr>
        </p:nvSpPr>
        <p:spPr>
          <a:xfrm>
            <a:off x="304800" y="1295400"/>
            <a:ext cx="8001000" cy="1600200"/>
          </a:xfrm>
        </p:spPr>
        <p:txBody>
          <a:bodyPr>
            <a:normAutofit/>
          </a:bodyPr>
          <a:lstStyle/>
          <a:p>
            <a:r>
              <a:rPr lang="en-US" sz="2300" dirty="0" smtClean="0"/>
              <a:t>“increasing concentrations of wealth [enables] the constitution of </a:t>
            </a:r>
            <a:r>
              <a:rPr lang="en-US" sz="2300" b="1" dirty="0" smtClean="0">
                <a:solidFill>
                  <a:schemeClr val="accent5"/>
                </a:solidFill>
              </a:rPr>
              <a:t>new forms of illegitimate opportunity</a:t>
            </a:r>
            <a:r>
              <a:rPr lang="en-US" sz="2300" dirty="0" smtClean="0"/>
              <a:t>” (p 85)</a:t>
            </a:r>
          </a:p>
          <a:p>
            <a:pPr lvl="1"/>
            <a:r>
              <a:rPr lang="en-US" sz="2100" dirty="0" smtClean="0"/>
              <a:t>Novel illegitimate strategies that “excel because they </a:t>
            </a:r>
            <a:r>
              <a:rPr lang="en-US" sz="2100" b="1" dirty="0" smtClean="0">
                <a:solidFill>
                  <a:schemeClr val="accent5"/>
                </a:solidFill>
              </a:rPr>
              <a:t>cannot be contemplated by those who are not wealthy</a:t>
            </a:r>
            <a:r>
              <a:rPr lang="en-US" sz="2100" dirty="0" smtClean="0"/>
              <a:t>” (p 88)</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226" t="3990" r="-836"/>
          <a:stretch/>
        </p:blipFill>
        <p:spPr>
          <a:xfrm>
            <a:off x="4613308" y="3276600"/>
            <a:ext cx="3616292" cy="2849880"/>
          </a:xfrm>
          <a:prstGeom prst="rect">
            <a:avLst/>
          </a:prstGeom>
        </p:spPr>
      </p:pic>
      <p:sp>
        <p:nvSpPr>
          <p:cNvPr id="7" name="Content Placeholder 2"/>
          <p:cNvSpPr txBox="1">
            <a:spLocks/>
          </p:cNvSpPr>
          <p:nvPr/>
        </p:nvSpPr>
        <p:spPr>
          <a:xfrm>
            <a:off x="381000" y="2878836"/>
            <a:ext cx="4038600" cy="3598164"/>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300" dirty="0" smtClean="0"/>
              <a:t>“people in positions of power have opportunity to commit crimes that involve the abuse of power, and </a:t>
            </a:r>
            <a:r>
              <a:rPr lang="en-US" sz="2300" b="1" dirty="0" smtClean="0">
                <a:solidFill>
                  <a:schemeClr val="accent5"/>
                </a:solidFill>
              </a:rPr>
              <a:t>the more power they have, the more abusive those crimes can be</a:t>
            </a:r>
            <a:r>
              <a:rPr lang="en-US" sz="2300" dirty="0" smtClean="0"/>
              <a:t>” (p 89)</a:t>
            </a:r>
          </a:p>
          <a:p>
            <a:r>
              <a:rPr lang="en-US" sz="2300" b="1" dirty="0" smtClean="0">
                <a:solidFill>
                  <a:schemeClr val="accent5"/>
                </a:solidFill>
              </a:rPr>
              <a:t>“undermines respect for the dominion of others” (p 80)</a:t>
            </a:r>
          </a:p>
          <a:p>
            <a:r>
              <a:rPr lang="en-US" sz="2300" b="1" dirty="0" smtClean="0">
                <a:solidFill>
                  <a:schemeClr val="accent5"/>
                </a:solidFill>
              </a:rPr>
              <a:t>Unaccountable power</a:t>
            </a:r>
            <a:endParaRPr lang="en-US" sz="2300" b="1" dirty="0">
              <a:solidFill>
                <a:schemeClr val="accent5"/>
              </a:solidFill>
            </a:endParaRPr>
          </a:p>
        </p:txBody>
      </p:sp>
    </p:spTree>
    <p:extLst>
      <p:ext uri="{BB962C8B-B14F-4D97-AF65-F5344CB8AC3E}">
        <p14:creationId xmlns:p14="http://schemas.microsoft.com/office/powerpoint/2010/main" val="2253670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1"/>
          <p:cNvSpPr>
            <a:spLocks noGrp="1" noChangeArrowheads="1"/>
          </p:cNvSpPr>
          <p:nvPr>
            <p:ph type="title"/>
          </p:nvPr>
        </p:nvSpPr>
        <p:spPr>
          <a:xfrm>
            <a:off x="304800" y="228600"/>
            <a:ext cx="8153400" cy="1143000"/>
          </a:xfrm>
        </p:spPr>
        <p:txBody>
          <a:bodyPr/>
          <a:lstStyle/>
          <a:p>
            <a:pPr algn="ctr"/>
            <a:r>
              <a:rPr lang="en-US" dirty="0" smtClean="0"/>
              <a:t>Financial institutions in top 100 largest economies, 2008</a:t>
            </a:r>
          </a:p>
        </p:txBody>
      </p:sp>
      <p:sp>
        <p:nvSpPr>
          <p:cNvPr id="18435" name="Rectangle 3"/>
          <p:cNvSpPr>
            <a:spLocks noGrp="1" noChangeArrowheads="1"/>
          </p:cNvSpPr>
          <p:nvPr>
            <p:ph type="body" sz="half" idx="1"/>
          </p:nvPr>
        </p:nvSpPr>
        <p:spPr>
          <a:xfrm>
            <a:off x="4191000" y="1752600"/>
            <a:ext cx="4305300" cy="2133600"/>
          </a:xfrm>
        </p:spPr>
        <p:txBody>
          <a:bodyPr/>
          <a:lstStyle/>
          <a:p>
            <a:pPr marL="114300" indent="0">
              <a:lnSpc>
                <a:spcPct val="90000"/>
              </a:lnSpc>
              <a:buNone/>
            </a:pPr>
            <a:r>
              <a:rPr lang="en-US" sz="3200" dirty="0" smtClean="0"/>
              <a:t>“power corrupts and unaccountable power corrupts with impunity” </a:t>
            </a:r>
          </a:p>
          <a:p>
            <a:pPr marL="114300" indent="0">
              <a:lnSpc>
                <a:spcPct val="90000"/>
              </a:lnSpc>
              <a:buNone/>
            </a:pPr>
            <a:r>
              <a:rPr lang="en-US" sz="1200" dirty="0" smtClean="0"/>
              <a:t>Braithwaite, Poverty Power and White Collar Crime (p 89)</a:t>
            </a:r>
          </a:p>
        </p:txBody>
      </p:sp>
      <p:graphicFrame>
        <p:nvGraphicFramePr>
          <p:cNvPr id="55369" name="Group 73"/>
          <p:cNvGraphicFramePr>
            <a:graphicFrameLocks noGrp="1"/>
          </p:cNvGraphicFramePr>
          <p:nvPr>
            <p:ph sz="half" idx="2"/>
            <p:extLst>
              <p:ext uri="{D42A27DB-BD31-4B8C-83A1-F6EECF244321}">
                <p14:modId xmlns:p14="http://schemas.microsoft.com/office/powerpoint/2010/main" val="3789985181"/>
              </p:ext>
            </p:extLst>
          </p:nvPr>
        </p:nvGraphicFramePr>
        <p:xfrm>
          <a:off x="609600" y="1828800"/>
          <a:ext cx="3429000" cy="4123729"/>
        </p:xfrm>
        <a:graphic>
          <a:graphicData uri="http://schemas.openxmlformats.org/drawingml/2006/table">
            <a:tbl>
              <a:tblPr/>
              <a:tblGrid>
                <a:gridCol w="990600"/>
                <a:gridCol w="2438400"/>
              </a:tblGrid>
              <a:tr h="69211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dirty="0" smtClean="0">
                          <a:ln>
                            <a:noFill/>
                          </a:ln>
                          <a:solidFill>
                            <a:schemeClr val="tx1"/>
                          </a:solidFill>
                          <a:effectLst/>
                          <a:latin typeface="Times New Roman" pitchFamily="1" charset="0"/>
                        </a:rPr>
                        <a:t>Overall rank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dirty="0" smtClean="0">
                          <a:ln>
                            <a:noFill/>
                          </a:ln>
                          <a:solidFill>
                            <a:schemeClr val="tx1"/>
                          </a:solidFill>
                          <a:effectLst/>
                          <a:latin typeface="Times New Roman" pitchFamily="1" charset="0"/>
                        </a:rPr>
                        <a:t>Company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3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58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Citigroup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3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63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Bank of America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71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66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JP Morgan Chase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3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AIG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93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78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Goldman Sachs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71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79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Morgan Stanley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3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92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dirty="0" smtClean="0">
                          <a:ln>
                            <a:noFill/>
                          </a:ln>
                          <a:solidFill>
                            <a:schemeClr val="tx1"/>
                          </a:solidFill>
                          <a:effectLst/>
                          <a:latin typeface="Times New Roman" pitchFamily="1" charset="0"/>
                        </a:rPr>
                        <a:t>Merrill Lynch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smtClean="0">
                          <a:ln>
                            <a:noFill/>
                          </a:ln>
                          <a:solidFill>
                            <a:schemeClr val="tx1"/>
                          </a:solidFill>
                          <a:effectLst/>
                          <a:latin typeface="Times New Roman" pitchFamily="1" charset="0"/>
                        </a:rPr>
                        <a:t>100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dirty="0" smtClean="0">
                          <a:ln>
                            <a:noFill/>
                          </a:ln>
                          <a:solidFill>
                            <a:schemeClr val="tx1"/>
                          </a:solidFill>
                          <a:effectLst/>
                          <a:latin typeface="Times New Roman" pitchFamily="1" charset="0"/>
                        </a:rPr>
                        <a:t>Lehman Brothers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186" y="3581400"/>
            <a:ext cx="3284817" cy="235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6172200"/>
            <a:ext cx="7391400" cy="461665"/>
          </a:xfrm>
          <a:prstGeom prst="rect">
            <a:avLst/>
          </a:prstGeom>
          <a:noFill/>
        </p:spPr>
        <p:txBody>
          <a:bodyPr wrap="square" rtlCol="0">
            <a:spAutoFit/>
          </a:bodyPr>
          <a:lstStyle/>
          <a:p>
            <a:r>
              <a:rPr lang="en-US" sz="1200" dirty="0"/>
              <a:t>World Bank, Gross Domestic product 2008, </a:t>
            </a:r>
            <a:r>
              <a:rPr lang="en-US" sz="1200" dirty="0">
                <a:hlinkClick r:id="rId4"/>
              </a:rPr>
              <a:t>http://</a:t>
            </a:r>
            <a:r>
              <a:rPr lang="en-US" sz="1200" dirty="0" smtClean="0">
                <a:hlinkClick r:id="rId4"/>
              </a:rPr>
              <a:t>siteresources.worldbank.org/DATASTATISTICS/Resources/GDP.pdf</a:t>
            </a:r>
            <a:endParaRPr lang="en-US" sz="1200" dirty="0" smtClean="0"/>
          </a:p>
          <a:p>
            <a:r>
              <a:rPr lang="da-DK" sz="1200" dirty="0"/>
              <a:t>Fortune, Fortune 500 for 2008, http://money.cnn.com/magazines/fortune/fortune500/2008/full_list/</a:t>
            </a:r>
            <a:endParaRPr lang="en-US" sz="1200" dirty="0"/>
          </a:p>
        </p:txBody>
      </p:sp>
    </p:spTree>
    <p:extLst>
      <p:ext uri="{BB962C8B-B14F-4D97-AF65-F5344CB8AC3E}">
        <p14:creationId xmlns:p14="http://schemas.microsoft.com/office/powerpoint/2010/main" val="810667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868362"/>
          </a:xfrm>
        </p:spPr>
        <p:txBody>
          <a:bodyPr/>
          <a:lstStyle/>
          <a:p>
            <a:pPr algn="ctr"/>
            <a:r>
              <a:rPr lang="en-US" dirty="0" smtClean="0"/>
              <a:t>Fines sound large, but…</a:t>
            </a:r>
            <a:endParaRPr lang="en-US" dirty="0"/>
          </a:p>
        </p:txBody>
      </p:sp>
      <p:sp>
        <p:nvSpPr>
          <p:cNvPr id="4" name="TextBox 3"/>
          <p:cNvSpPr txBox="1"/>
          <p:nvPr/>
        </p:nvSpPr>
        <p:spPr>
          <a:xfrm>
            <a:off x="457201" y="1143000"/>
            <a:ext cx="5181600" cy="4524315"/>
          </a:xfrm>
          <a:prstGeom prst="rect">
            <a:avLst/>
          </a:prstGeom>
          <a:noFill/>
        </p:spPr>
        <p:txBody>
          <a:bodyPr wrap="square" rtlCol="0">
            <a:spAutoFit/>
          </a:bodyPr>
          <a:lstStyle/>
          <a:p>
            <a:pPr marL="285750" indent="-285750">
              <a:buFont typeface="Arial" pitchFamily="34" charset="0"/>
              <a:buChar char="•"/>
            </a:pPr>
            <a:r>
              <a:rPr lang="en-US" sz="2400" dirty="0" smtClean="0"/>
              <a:t>Goldman </a:t>
            </a:r>
            <a:r>
              <a:rPr lang="en-US" sz="2400" dirty="0"/>
              <a:t>Sachs settled </a:t>
            </a:r>
            <a:r>
              <a:rPr lang="en-US" sz="2400" dirty="0" smtClean="0"/>
              <a:t>a 2010 SEC </a:t>
            </a:r>
            <a:r>
              <a:rPr lang="en-US" sz="2400" dirty="0"/>
              <a:t>suit for $550 million for misleading </a:t>
            </a:r>
            <a:r>
              <a:rPr lang="en-US" sz="2400" dirty="0" smtClean="0"/>
              <a:t>investors.</a:t>
            </a:r>
          </a:p>
          <a:p>
            <a:pPr marL="285750" indent="-285750">
              <a:buFont typeface="Arial" pitchFamily="34" charset="0"/>
              <a:buChar char="•"/>
            </a:pPr>
            <a:r>
              <a:rPr lang="en-US" sz="2400" dirty="0" smtClean="0"/>
              <a:t>The </a:t>
            </a:r>
            <a:r>
              <a:rPr lang="en-US" sz="2400" dirty="0"/>
              <a:t>government </a:t>
            </a:r>
            <a:r>
              <a:rPr lang="en-US" sz="2400" dirty="0" smtClean="0"/>
              <a:t>earlier </a:t>
            </a:r>
            <a:r>
              <a:rPr lang="en-US" sz="2400" dirty="0"/>
              <a:t>gave </a:t>
            </a:r>
            <a:r>
              <a:rPr lang="en-US" sz="2400" dirty="0" smtClean="0"/>
              <a:t>Goldman </a:t>
            </a:r>
            <a:r>
              <a:rPr lang="en-US" sz="2400" dirty="0"/>
              <a:t>$12.9 billion </a:t>
            </a:r>
            <a:r>
              <a:rPr lang="en-US" sz="2400" dirty="0" smtClean="0"/>
              <a:t>as a </a:t>
            </a:r>
            <a:r>
              <a:rPr lang="en-US" sz="2400" dirty="0"/>
              <a:t>counter-party to AIG, which </a:t>
            </a:r>
            <a:r>
              <a:rPr lang="en-US" sz="2400" dirty="0" smtClean="0"/>
              <a:t>was rescued </a:t>
            </a:r>
            <a:r>
              <a:rPr lang="en-US" sz="2400" dirty="0"/>
              <a:t>with taxpayer </a:t>
            </a:r>
            <a:r>
              <a:rPr lang="en-US" sz="2400" dirty="0" smtClean="0"/>
              <a:t>$$$</a:t>
            </a:r>
          </a:p>
          <a:p>
            <a:pPr marL="285750" indent="-285750">
              <a:buFont typeface="Arial" pitchFamily="34" charset="0"/>
              <a:buChar char="•"/>
            </a:pPr>
            <a:r>
              <a:rPr lang="en-US" sz="2400" dirty="0" smtClean="0"/>
              <a:t>In </a:t>
            </a:r>
            <a:r>
              <a:rPr lang="en-US" sz="2400" dirty="0"/>
              <a:t>the year of the SEC settlement, Goldman </a:t>
            </a:r>
            <a:r>
              <a:rPr lang="en-US" sz="2400" dirty="0" smtClean="0"/>
              <a:t>had </a:t>
            </a:r>
            <a:r>
              <a:rPr lang="en-US" sz="2400" dirty="0"/>
              <a:t>revenue of $39 billion and </a:t>
            </a:r>
            <a:r>
              <a:rPr lang="en-US" sz="2400" dirty="0">
                <a:solidFill>
                  <a:srgbClr val="C00000"/>
                </a:solidFill>
              </a:rPr>
              <a:t>posted profits of $8.35 billion, even after paying the half-billion dollar SEC fine</a:t>
            </a:r>
            <a:r>
              <a:rPr lang="en-US" sz="2400" dirty="0"/>
              <a:t>. </a:t>
            </a:r>
            <a:endParaRPr lang="en-US" sz="2400" dirty="0" smtClean="0"/>
          </a:p>
        </p:txBody>
      </p:sp>
      <p:sp>
        <p:nvSpPr>
          <p:cNvPr id="5" name="TextBox 4"/>
          <p:cNvSpPr txBox="1"/>
          <p:nvPr/>
        </p:nvSpPr>
        <p:spPr>
          <a:xfrm>
            <a:off x="457200" y="5613737"/>
            <a:ext cx="7543800" cy="1015663"/>
          </a:xfrm>
          <a:prstGeom prst="rect">
            <a:avLst/>
          </a:prstGeom>
          <a:noFill/>
        </p:spPr>
        <p:txBody>
          <a:bodyPr wrap="square" rtlCol="0">
            <a:spAutoFit/>
          </a:bodyPr>
          <a:lstStyle/>
          <a:p>
            <a:r>
              <a:rPr lang="x-none" sz="1200" smtClean="0"/>
              <a:t>Walsh</a:t>
            </a:r>
            <a:r>
              <a:rPr lang="x-none" sz="1200"/>
              <a:t>, Mary Williams. 2009. A.I.G. Lists Banks It Paid With U.S. Bailout Funds. </a:t>
            </a:r>
            <a:r>
              <a:rPr lang="x-none" sz="1200" i="1"/>
              <a:t>New York Times</a:t>
            </a:r>
            <a:r>
              <a:rPr lang="x-none" sz="1200"/>
              <a:t>, March 15. </a:t>
            </a:r>
            <a:r>
              <a:rPr lang="x-none" sz="1200" u="sng">
                <a:hlinkClick r:id="rId3"/>
              </a:rPr>
              <a:t>http://www.nytimes.com/2009/03/16/business/16rescue.html</a:t>
            </a:r>
            <a:r>
              <a:rPr lang="x-none" sz="1200"/>
              <a:t>.  See also </a:t>
            </a:r>
            <a:r>
              <a:rPr lang="x-none" sz="1200" smtClean="0"/>
              <a:t>Taibbi</a:t>
            </a:r>
            <a:r>
              <a:rPr lang="x-none" sz="1200"/>
              <a:t>, Matt. 2011. The People vs. Goldman Sachs. </a:t>
            </a:r>
            <a:r>
              <a:rPr lang="x-none" sz="1200" i="1"/>
              <a:t>Rolling Stone</a:t>
            </a:r>
            <a:r>
              <a:rPr lang="x-none" sz="1200"/>
              <a:t>, May 11. </a:t>
            </a:r>
            <a:r>
              <a:rPr lang="x-none" sz="1200" u="sng">
                <a:hlinkClick r:id="rId4"/>
              </a:rPr>
              <a:t>http://www.rollingstone.com/politics/news/the-people-vs-goldman-sachs-20110511</a:t>
            </a:r>
            <a:r>
              <a:rPr lang="x-none" sz="1200"/>
              <a:t>.  </a:t>
            </a:r>
            <a:endParaRPr lang="en-US" sz="1200" dirty="0"/>
          </a:p>
          <a:p>
            <a:r>
              <a:rPr lang="x-none" sz="1200"/>
              <a:t>Goldman Sachs. 2011. Form 10-K (Annual Report) filed with the Securities and Exchange Commission, p. 37. </a:t>
            </a:r>
            <a:r>
              <a:rPr lang="x-none" sz="1200" u="sng">
                <a:hlinkClick r:id="rId5"/>
              </a:rPr>
              <a:t>http://www2.goldmansachs.com/investor-relations/financials/current/10k/2010-10-k.pdf</a:t>
            </a:r>
            <a:r>
              <a:rPr lang="x-none" sz="1200"/>
              <a:t>. </a:t>
            </a:r>
            <a:endParaRPr lang="en-US" sz="1200"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241584"/>
            <a:ext cx="2514600" cy="37876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48400" y="5057001"/>
            <a:ext cx="1524000" cy="276999"/>
          </a:xfrm>
          <a:prstGeom prst="rect">
            <a:avLst/>
          </a:prstGeom>
          <a:noFill/>
        </p:spPr>
        <p:txBody>
          <a:bodyPr wrap="square" rtlCol="0">
            <a:spAutoFit/>
          </a:bodyPr>
          <a:lstStyle/>
          <a:p>
            <a:r>
              <a:rPr lang="en-US" sz="1200" dirty="0" smtClean="0"/>
              <a:t>http://occuprint.org</a:t>
            </a:r>
            <a:endParaRPr lang="en-US" sz="1200" dirty="0"/>
          </a:p>
        </p:txBody>
      </p:sp>
    </p:spTree>
    <p:extLst>
      <p:ext uri="{BB962C8B-B14F-4D97-AF65-F5344CB8AC3E}">
        <p14:creationId xmlns:p14="http://schemas.microsoft.com/office/powerpoint/2010/main" val="2240593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t>Inequality, Corporate Dominion &amp; Crime: </a:t>
            </a:r>
            <a:r>
              <a:rPr lang="en-US" sz="4400" dirty="0"/>
              <a:t>t</a:t>
            </a:r>
            <a:r>
              <a:rPr lang="en-US" sz="4400" dirty="0" smtClean="0"/>
              <a:t>he case of GE</a:t>
            </a:r>
            <a:endParaRPr lang="en-US" sz="4400" dirty="0"/>
          </a:p>
        </p:txBody>
      </p:sp>
      <p:sp>
        <p:nvSpPr>
          <p:cNvPr id="3" name="Content Placeholder 2"/>
          <p:cNvSpPr>
            <a:spLocks noGrp="1"/>
          </p:cNvSpPr>
          <p:nvPr>
            <p:ph idx="1"/>
          </p:nvPr>
        </p:nvSpPr>
        <p:spPr>
          <a:xfrm>
            <a:off x="457200" y="1600200"/>
            <a:ext cx="5181600" cy="4495800"/>
          </a:xfrm>
        </p:spPr>
        <p:txBody>
          <a:bodyPr>
            <a:normAutofit fontScale="92500"/>
          </a:bodyPr>
          <a:lstStyle/>
          <a:p>
            <a:r>
              <a:rPr lang="en-US" sz="2400" dirty="0"/>
              <a:t>GE </a:t>
            </a:r>
            <a:r>
              <a:rPr lang="en-US" sz="2400" dirty="0" smtClean="0"/>
              <a:t>=  </a:t>
            </a:r>
            <a:r>
              <a:rPr lang="en-US" sz="2400" dirty="0"/>
              <a:t>54</a:t>
            </a:r>
            <a:r>
              <a:rPr lang="en-US" sz="2400" baseline="30000" dirty="0"/>
              <a:t>th</a:t>
            </a:r>
            <a:r>
              <a:rPr lang="en-US" sz="2400" dirty="0"/>
              <a:t> largest economy in the </a:t>
            </a:r>
            <a:r>
              <a:rPr lang="en-US" sz="2400" dirty="0" smtClean="0"/>
              <a:t>world</a:t>
            </a:r>
          </a:p>
          <a:p>
            <a:r>
              <a:rPr lang="en-US" sz="2400" dirty="0" smtClean="0"/>
              <a:t>GE has been found guilty of price-fixing, discrimination, illegal procurement of classified documents, felony fraud, retaliation against whistleblowers, lobbied to weaken whistleblower laws, environmental pollution, fought Superfund law, etc. </a:t>
            </a:r>
          </a:p>
          <a:p>
            <a:r>
              <a:rPr lang="en-US" sz="2400" dirty="0" smtClean="0"/>
              <a:t>In 2011, charged with misrepresentation of $549 million in mortgage-backed securities</a:t>
            </a:r>
          </a:p>
          <a:p>
            <a:r>
              <a:rPr lang="en-US" sz="2400" dirty="0"/>
              <a:t>It owns NBC Universal and other </a:t>
            </a:r>
            <a:r>
              <a:rPr lang="en-US" sz="2400" dirty="0" smtClean="0"/>
              <a:t>media</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81199"/>
            <a:ext cx="2521594"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18504" y="5514201"/>
            <a:ext cx="1524000" cy="276999"/>
          </a:xfrm>
          <a:prstGeom prst="rect">
            <a:avLst/>
          </a:prstGeom>
          <a:noFill/>
        </p:spPr>
        <p:txBody>
          <a:bodyPr wrap="square" rtlCol="0">
            <a:spAutoFit/>
          </a:bodyPr>
          <a:lstStyle/>
          <a:p>
            <a:r>
              <a:rPr lang="en-US" sz="1200" dirty="0" smtClean="0">
                <a:hlinkClick r:id="rId4"/>
              </a:rPr>
              <a:t>http://occuprint.org</a:t>
            </a:r>
            <a:r>
              <a:rPr lang="en-US" sz="1200" dirty="0" smtClean="0"/>
              <a:t> </a:t>
            </a:r>
            <a:endParaRPr lang="en-US" sz="1200" dirty="0"/>
          </a:p>
        </p:txBody>
      </p:sp>
      <p:sp>
        <p:nvSpPr>
          <p:cNvPr id="4" name="TextBox 3"/>
          <p:cNvSpPr txBox="1"/>
          <p:nvPr/>
        </p:nvSpPr>
        <p:spPr>
          <a:xfrm>
            <a:off x="297806" y="6167735"/>
            <a:ext cx="8007994" cy="461665"/>
          </a:xfrm>
          <a:prstGeom prst="rect">
            <a:avLst/>
          </a:prstGeom>
          <a:noFill/>
        </p:spPr>
        <p:txBody>
          <a:bodyPr wrap="square" rtlCol="0">
            <a:spAutoFit/>
          </a:bodyPr>
          <a:lstStyle/>
          <a:p>
            <a:r>
              <a:rPr lang="en-US" sz="1200" dirty="0" smtClean="0"/>
              <a:t>Barak, Gregg, Paul </a:t>
            </a:r>
            <a:r>
              <a:rPr lang="en-US" sz="1200" dirty="0"/>
              <a:t>L</a:t>
            </a:r>
            <a:r>
              <a:rPr lang="en-US" sz="1200" dirty="0" smtClean="0"/>
              <a:t>eighton and Jeanne </a:t>
            </a:r>
            <a:r>
              <a:rPr lang="en-US" sz="1200" dirty="0" err="1" smtClean="0"/>
              <a:t>Flavin</a:t>
            </a:r>
            <a:r>
              <a:rPr lang="en-US" sz="1200" dirty="0" smtClean="0"/>
              <a:t>. 2010. </a:t>
            </a:r>
            <a:r>
              <a:rPr lang="en-US" sz="1200" i="1" dirty="0" smtClean="0"/>
              <a:t>Class, Race, Gender and Crime</a:t>
            </a:r>
            <a:r>
              <a:rPr lang="en-US" sz="1200" dirty="0" smtClean="0"/>
              <a:t> (</a:t>
            </a:r>
            <a:r>
              <a:rPr lang="en-US" sz="1200" dirty="0" err="1" smtClean="0"/>
              <a:t>Rowman</a:t>
            </a:r>
            <a:r>
              <a:rPr lang="en-US" sz="1200" dirty="0" smtClean="0"/>
              <a:t> and Littlefield), p 191-3.   Federal Housing Finance Authority. 2011. </a:t>
            </a:r>
            <a:r>
              <a:rPr lang="en-US" sz="1200" dirty="0"/>
              <a:t>Complaint. </a:t>
            </a:r>
            <a:r>
              <a:rPr lang="en-US" sz="1200" dirty="0">
                <a:hlinkClick r:id="rId5"/>
              </a:rPr>
              <a:t>http://</a:t>
            </a:r>
            <a:r>
              <a:rPr lang="en-US" sz="1200" dirty="0" smtClean="0">
                <a:hlinkClick r:id="rId5"/>
              </a:rPr>
              <a:t>www.fhfa.gov/webfiles/22602/GE%20Complaint%20Final.pdf</a:t>
            </a:r>
            <a:r>
              <a:rPr lang="en-US" sz="1200" dirty="0" smtClean="0"/>
              <a:t>. </a:t>
            </a:r>
            <a:endParaRPr lang="en-US" sz="1200" dirty="0"/>
          </a:p>
        </p:txBody>
      </p:sp>
    </p:spTree>
    <p:extLst>
      <p:ext uri="{BB962C8B-B14F-4D97-AF65-F5344CB8AC3E}">
        <p14:creationId xmlns:p14="http://schemas.microsoft.com/office/powerpoint/2010/main" val="2698104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020762"/>
          </a:xfrm>
        </p:spPr>
        <p:txBody>
          <a:bodyPr/>
          <a:lstStyle/>
          <a:p>
            <a:pPr algn="ctr"/>
            <a:r>
              <a:rPr lang="en-US" dirty="0" smtClean="0"/>
              <a:t>GE’s media ownership</a:t>
            </a:r>
            <a:endParaRPr lang="en-US" dirty="0"/>
          </a:p>
        </p:txBody>
      </p:sp>
      <p:sp>
        <p:nvSpPr>
          <p:cNvPr id="3" name="Rectangle 2"/>
          <p:cNvSpPr/>
          <p:nvPr/>
        </p:nvSpPr>
        <p:spPr>
          <a:xfrm>
            <a:off x="2819400" y="1768614"/>
            <a:ext cx="4572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2057400"/>
            <a:ext cx="3429000" cy="707886"/>
          </a:xfrm>
          <a:prstGeom prst="rect">
            <a:avLst/>
          </a:prstGeom>
          <a:noFill/>
        </p:spPr>
        <p:txBody>
          <a:bodyPr wrap="square" rtlCol="0">
            <a:spAutoFit/>
          </a:bodyPr>
          <a:lstStyle/>
          <a:p>
            <a:pPr algn="ctr"/>
            <a:r>
              <a:rPr lang="en-US" sz="4000" b="1" dirty="0" smtClean="0">
                <a:solidFill>
                  <a:schemeClr val="bg1"/>
                </a:solidFill>
              </a:rPr>
              <a:t>NBC Universal</a:t>
            </a:r>
            <a:endParaRPr lang="en-US" sz="4000" b="1" dirty="0">
              <a:solidFill>
                <a:schemeClr val="bg1"/>
              </a:solidFill>
            </a:endParaRPr>
          </a:p>
        </p:txBody>
      </p:sp>
      <p:sp>
        <p:nvSpPr>
          <p:cNvPr id="5" name="Right Arrow Callout 4"/>
          <p:cNvSpPr/>
          <p:nvPr/>
        </p:nvSpPr>
        <p:spPr>
          <a:xfrm>
            <a:off x="457200" y="1295400"/>
            <a:ext cx="2286000" cy="23622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GE</a:t>
            </a:r>
          </a:p>
          <a:p>
            <a:pPr algn="ctr"/>
            <a:r>
              <a:rPr lang="en-US" sz="2000" dirty="0" smtClean="0"/>
              <a:t>1985-2011 = 85% ownership, 2011 = 49% ownership</a:t>
            </a:r>
            <a:endParaRPr lang="en-US" sz="2000" dirty="0"/>
          </a:p>
        </p:txBody>
      </p:sp>
      <p:sp>
        <p:nvSpPr>
          <p:cNvPr id="6" name="Rectangle 5"/>
          <p:cNvSpPr/>
          <p:nvPr/>
        </p:nvSpPr>
        <p:spPr>
          <a:xfrm>
            <a:off x="381000" y="4686300"/>
            <a:ext cx="18288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NBC</a:t>
            </a:r>
          </a:p>
          <a:p>
            <a:pPr algn="ctr"/>
            <a:r>
              <a:rPr lang="en-US" dirty="0" smtClean="0"/>
              <a:t>Nightly News, Meet the Press, 30 Rock</a:t>
            </a:r>
            <a:endParaRPr lang="en-US" dirty="0"/>
          </a:p>
        </p:txBody>
      </p:sp>
      <p:sp>
        <p:nvSpPr>
          <p:cNvPr id="8" name="Down Arrow 7"/>
          <p:cNvSpPr/>
          <p:nvPr/>
        </p:nvSpPr>
        <p:spPr>
          <a:xfrm rot="2896071">
            <a:off x="2153862" y="3146358"/>
            <a:ext cx="533400" cy="1518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4699000"/>
            <a:ext cx="18288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MSNBC</a:t>
            </a:r>
          </a:p>
        </p:txBody>
      </p:sp>
      <p:sp>
        <p:nvSpPr>
          <p:cNvPr id="13" name="Rectangle 12"/>
          <p:cNvSpPr/>
          <p:nvPr/>
        </p:nvSpPr>
        <p:spPr>
          <a:xfrm>
            <a:off x="4343400" y="4699000"/>
            <a:ext cx="18288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CNBC</a:t>
            </a:r>
          </a:p>
          <a:p>
            <a:pPr algn="ctr"/>
            <a:r>
              <a:rPr lang="en-US" dirty="0" smtClean="0"/>
              <a:t>(financial news)</a:t>
            </a:r>
          </a:p>
        </p:txBody>
      </p:sp>
      <p:sp>
        <p:nvSpPr>
          <p:cNvPr id="14" name="Rectangle 13"/>
          <p:cNvSpPr/>
          <p:nvPr/>
        </p:nvSpPr>
        <p:spPr>
          <a:xfrm>
            <a:off x="6324600" y="4686300"/>
            <a:ext cx="18288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USA</a:t>
            </a:r>
          </a:p>
          <a:p>
            <a:pPr algn="ctr"/>
            <a:r>
              <a:rPr lang="en-US" dirty="0" smtClean="0"/>
              <a:t>White Collar</a:t>
            </a:r>
          </a:p>
        </p:txBody>
      </p:sp>
      <p:sp>
        <p:nvSpPr>
          <p:cNvPr id="15" name="Down Arrow 14"/>
          <p:cNvSpPr/>
          <p:nvPr/>
        </p:nvSpPr>
        <p:spPr>
          <a:xfrm>
            <a:off x="3429000" y="3352799"/>
            <a:ext cx="533400" cy="1142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991100" y="3352799"/>
            <a:ext cx="533400" cy="1142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6858000" y="3352800"/>
            <a:ext cx="533400" cy="11997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389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782762"/>
          </a:xfrm>
        </p:spPr>
        <p:txBody>
          <a:bodyPr>
            <a:normAutofit fontScale="90000"/>
          </a:bodyPr>
          <a:lstStyle/>
          <a:p>
            <a:pPr algn="ctr"/>
            <a:r>
              <a:rPr lang="en-US" sz="4000" dirty="0" smtClean="0"/>
              <a:t>2010 GE reported US profits of $5.1 billion, paid no taxes and claimed a credit of $3.2 billion</a:t>
            </a:r>
            <a:endParaRPr lang="en-US"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4845" y="2209800"/>
            <a:ext cx="6504709"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3598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399" cy="1143000"/>
          </a:xfrm>
        </p:spPr>
        <p:txBody>
          <a:bodyPr/>
          <a:lstStyle/>
          <a:p>
            <a:pPr algn="ctr"/>
            <a:r>
              <a:rPr lang="en-US" dirty="0" smtClean="0"/>
              <a:t>Roadmap</a:t>
            </a:r>
            <a:endParaRPr lang="en-US" dirty="0"/>
          </a:p>
        </p:txBody>
      </p:sp>
      <p:sp>
        <p:nvSpPr>
          <p:cNvPr id="3" name="Content Placeholder 2"/>
          <p:cNvSpPr>
            <a:spLocks noGrp="1"/>
          </p:cNvSpPr>
          <p:nvPr>
            <p:ph idx="1"/>
          </p:nvPr>
        </p:nvSpPr>
        <p:spPr/>
        <p:txBody>
          <a:bodyPr/>
          <a:lstStyle/>
          <a:p>
            <a:r>
              <a:rPr lang="en-US" dirty="0" smtClean="0"/>
              <a:t>Inequality</a:t>
            </a:r>
          </a:p>
          <a:p>
            <a:pPr lvl="1"/>
            <a:r>
              <a:rPr lang="en-US" dirty="0" smtClean="0"/>
              <a:t>Income</a:t>
            </a:r>
          </a:p>
          <a:p>
            <a:pPr lvl="1"/>
            <a:r>
              <a:rPr lang="en-US" dirty="0" smtClean="0"/>
              <a:t>Wealth</a:t>
            </a:r>
          </a:p>
          <a:p>
            <a:pPr lvl="1"/>
            <a:r>
              <a:rPr lang="en-US" dirty="0" smtClean="0"/>
              <a:t>Corporate ‘persons’ and inequality</a:t>
            </a:r>
          </a:p>
          <a:p>
            <a:endParaRPr lang="en-US" dirty="0" smtClean="0"/>
          </a:p>
          <a:p>
            <a:r>
              <a:rPr lang="en-US" dirty="0" smtClean="0"/>
              <a:t>Criminology</a:t>
            </a:r>
          </a:p>
          <a:p>
            <a:pPr lvl="1"/>
            <a:r>
              <a:rPr lang="en-US" dirty="0" smtClean="0"/>
              <a:t>Inequality and street crime</a:t>
            </a:r>
          </a:p>
          <a:p>
            <a:pPr lvl="1"/>
            <a:r>
              <a:rPr lang="en-US" dirty="0" smtClean="0"/>
              <a:t>Inequality and </a:t>
            </a:r>
            <a:r>
              <a:rPr lang="en-US" dirty="0"/>
              <a:t>c</a:t>
            </a:r>
            <a:r>
              <a:rPr lang="en-US" dirty="0" smtClean="0"/>
              <a:t>orporate crime</a:t>
            </a:r>
          </a:p>
          <a:p>
            <a:pPr lvl="1"/>
            <a:r>
              <a:rPr lang="en-US" dirty="0" smtClean="0"/>
              <a:t>GE: corporate criminals own media</a:t>
            </a:r>
          </a:p>
          <a:p>
            <a:endParaRPr lang="en-US" dirty="0" smtClean="0"/>
          </a:p>
          <a:p>
            <a:r>
              <a:rPr lang="en-US" dirty="0" smtClean="0"/>
              <a:t>Conclusion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609599"/>
            <a:ext cx="1822595" cy="2736629"/>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657600"/>
            <a:ext cx="1816498" cy="272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993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249362"/>
          </a:xfrm>
        </p:spPr>
        <p:txBody>
          <a:bodyPr>
            <a:normAutofit fontScale="90000"/>
          </a:bodyPr>
          <a:lstStyle/>
          <a:p>
            <a:pPr algn="ctr"/>
            <a:r>
              <a:rPr lang="en-US" sz="3800" dirty="0" smtClean="0"/>
              <a:t>GE owns USA network, so </a:t>
            </a:r>
            <a:r>
              <a:rPr lang="en-US" sz="3800" i="1" dirty="0" smtClean="0"/>
              <a:t>White Collar</a:t>
            </a:r>
            <a:r>
              <a:rPr lang="en-US" sz="3800" dirty="0" smtClean="0"/>
              <a:t> presents narrow apolitical examples</a:t>
            </a:r>
            <a:endParaRPr lang="en-US" sz="3800" dirty="0"/>
          </a:p>
        </p:txBody>
      </p:sp>
      <p:sp>
        <p:nvSpPr>
          <p:cNvPr id="3" name="Content Placeholder 2"/>
          <p:cNvSpPr>
            <a:spLocks noGrp="1"/>
          </p:cNvSpPr>
          <p:nvPr>
            <p:ph idx="1"/>
          </p:nvPr>
        </p:nvSpPr>
        <p:spPr>
          <a:xfrm>
            <a:off x="457200" y="1676400"/>
            <a:ext cx="7620000" cy="1066800"/>
          </a:xfrm>
        </p:spPr>
        <p:txBody>
          <a:bodyPr>
            <a:normAutofit/>
          </a:bodyPr>
          <a:lstStyle/>
          <a:p>
            <a:pPr marL="114300" indent="0">
              <a:buNone/>
            </a:pPr>
            <a:r>
              <a:rPr lang="en-US" sz="2800" dirty="0"/>
              <a:t>What's missing </a:t>
            </a:r>
            <a:r>
              <a:rPr lang="en-US" sz="2800" dirty="0" smtClean="0"/>
              <a:t>is what </a:t>
            </a:r>
            <a:r>
              <a:rPr lang="en-US" sz="2800" dirty="0" err="1"/>
              <a:t>Quinney</a:t>
            </a:r>
            <a:r>
              <a:rPr lang="en-US" sz="2800" dirty="0"/>
              <a:t> describes as </a:t>
            </a:r>
            <a:r>
              <a:rPr lang="en-US" sz="2800" b="1" i="1" dirty="0"/>
              <a:t>crimes of </a:t>
            </a:r>
            <a:r>
              <a:rPr lang="en-US" sz="2800" b="1" i="1" dirty="0" smtClean="0"/>
              <a:t>domination</a:t>
            </a:r>
            <a:endParaRPr lang="en-US" sz="2800"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3505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609600" y="2667000"/>
            <a:ext cx="4191000" cy="2286000"/>
          </a:xfrm>
          <a:prstGeom prst="rect">
            <a:avLst/>
          </a:prstGeom>
          <a:noFill/>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400" dirty="0" smtClean="0"/>
              <a:t>‘</a:t>
            </a:r>
            <a:r>
              <a:rPr lang="en-US" sz="2400" b="1" dirty="0" smtClean="0"/>
              <a:t>crimes of control</a:t>
            </a:r>
            <a:r>
              <a:rPr lang="en-US" sz="2400" dirty="0" smtClean="0"/>
              <a:t>’ by police in violation of civil liberties</a:t>
            </a:r>
          </a:p>
          <a:p>
            <a:r>
              <a:rPr lang="en-US" sz="2400" dirty="0" smtClean="0"/>
              <a:t>‘</a:t>
            </a:r>
            <a:r>
              <a:rPr lang="en-US" sz="2400" b="1" dirty="0" smtClean="0"/>
              <a:t>crimes of government</a:t>
            </a:r>
            <a:r>
              <a:rPr lang="en-US" sz="2400" dirty="0" smtClean="0"/>
              <a:t>’ like Watergate, Iran-</a:t>
            </a:r>
            <a:r>
              <a:rPr lang="en-US" sz="2400" dirty="0" err="1" smtClean="0"/>
              <a:t>Contragate</a:t>
            </a:r>
            <a:r>
              <a:rPr lang="en-US" sz="2400" dirty="0" smtClean="0"/>
              <a:t>, or torturing suspected terrorists</a:t>
            </a:r>
          </a:p>
        </p:txBody>
      </p:sp>
      <p:sp>
        <p:nvSpPr>
          <p:cNvPr id="6" name="Content Placeholder 2"/>
          <p:cNvSpPr txBox="1">
            <a:spLocks/>
          </p:cNvSpPr>
          <p:nvPr/>
        </p:nvSpPr>
        <p:spPr>
          <a:xfrm>
            <a:off x="609600" y="4724400"/>
            <a:ext cx="7620000" cy="1752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400" dirty="0" smtClean="0"/>
              <a:t>‘</a:t>
            </a:r>
            <a:r>
              <a:rPr lang="en-US" sz="2400" b="1" dirty="0" smtClean="0"/>
              <a:t>crimes of economic domination</a:t>
            </a:r>
            <a:r>
              <a:rPr lang="en-US" sz="2400" dirty="0" smtClean="0"/>
              <a:t>’ corporate acts like price-fixing, pollution, unsafe workplaces and products</a:t>
            </a:r>
          </a:p>
          <a:p>
            <a:r>
              <a:rPr lang="en-US" sz="2400" dirty="0" smtClean="0"/>
              <a:t>‘</a:t>
            </a:r>
            <a:r>
              <a:rPr lang="en-US" sz="2400" b="1" dirty="0" smtClean="0"/>
              <a:t>crimes’ of ‘social injury’</a:t>
            </a:r>
            <a:r>
              <a:rPr lang="en-US" sz="2400" dirty="0" smtClean="0"/>
              <a:t>’ legal or illegal denial of human rights, (racism, sexism, and economic exploitation)</a:t>
            </a:r>
            <a:endParaRPr lang="en-US" sz="2400" dirty="0"/>
          </a:p>
        </p:txBody>
      </p:sp>
      <p:sp>
        <p:nvSpPr>
          <p:cNvPr id="7" name="TextBox 6"/>
          <p:cNvSpPr txBox="1"/>
          <p:nvPr/>
        </p:nvSpPr>
        <p:spPr>
          <a:xfrm>
            <a:off x="5715000" y="4267200"/>
            <a:ext cx="1524000" cy="276999"/>
          </a:xfrm>
          <a:prstGeom prst="rect">
            <a:avLst/>
          </a:prstGeom>
          <a:noFill/>
        </p:spPr>
        <p:txBody>
          <a:bodyPr wrap="square" rtlCol="0">
            <a:spAutoFit/>
          </a:bodyPr>
          <a:lstStyle/>
          <a:p>
            <a:r>
              <a:rPr lang="en-US" sz="1200" dirty="0" smtClean="0">
                <a:hlinkClick r:id="rId4"/>
              </a:rPr>
              <a:t>http://occuprint.org</a:t>
            </a:r>
            <a:r>
              <a:rPr lang="en-US" sz="1200" dirty="0" smtClean="0"/>
              <a:t> </a:t>
            </a:r>
            <a:endParaRPr lang="en-US" sz="1200" dirty="0"/>
          </a:p>
        </p:txBody>
      </p:sp>
    </p:spTree>
    <p:extLst>
      <p:ext uri="{BB962C8B-B14F-4D97-AF65-F5344CB8AC3E}">
        <p14:creationId xmlns:p14="http://schemas.microsoft.com/office/powerpoint/2010/main" val="1800012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smtClean="0"/>
              <a:t>White Collar</a:t>
            </a:r>
            <a:r>
              <a:rPr lang="en-US" dirty="0" smtClean="0"/>
              <a:t>  v “Ripped from the Headlines” mortgage fraud</a:t>
            </a:r>
            <a:endParaRPr lang="en-US" i="1" dirty="0"/>
          </a:p>
        </p:txBody>
      </p:sp>
      <p:sp>
        <p:nvSpPr>
          <p:cNvPr id="3" name="Content Placeholder 2"/>
          <p:cNvSpPr>
            <a:spLocks noGrp="1"/>
          </p:cNvSpPr>
          <p:nvPr>
            <p:ph idx="1"/>
          </p:nvPr>
        </p:nvSpPr>
        <p:spPr>
          <a:xfrm>
            <a:off x="304800" y="1600200"/>
            <a:ext cx="8077200" cy="4953000"/>
          </a:xfrm>
        </p:spPr>
        <p:txBody>
          <a:bodyPr>
            <a:normAutofit fontScale="92500"/>
          </a:bodyPr>
          <a:lstStyle/>
          <a:p>
            <a:r>
              <a:rPr lang="en-US" sz="2300" i="1" dirty="0" smtClean="0"/>
              <a:t>White Collar</a:t>
            </a:r>
            <a:r>
              <a:rPr lang="en-US" sz="2300" dirty="0" smtClean="0"/>
              <a:t>: individual judge forging signature on documents</a:t>
            </a:r>
          </a:p>
          <a:p>
            <a:r>
              <a:rPr lang="en-US" sz="2300" i="1" dirty="0" smtClean="0"/>
              <a:t>Ripped from the Headlines</a:t>
            </a:r>
          </a:p>
          <a:p>
            <a:pPr lvl="1"/>
            <a:r>
              <a:rPr lang="en-US" sz="2200" dirty="0" smtClean="0"/>
              <a:t>fraud </a:t>
            </a:r>
            <a:r>
              <a:rPr lang="en-US" sz="2200" dirty="0"/>
              <a:t>and abuse of power by financial institutions</a:t>
            </a:r>
            <a:r>
              <a:rPr lang="en-US" sz="2200" dirty="0" smtClean="0"/>
              <a:t>;</a:t>
            </a:r>
          </a:p>
          <a:p>
            <a:pPr lvl="1"/>
            <a:r>
              <a:rPr lang="en-US" sz="2200" dirty="0" smtClean="0"/>
              <a:t>misrepresentations </a:t>
            </a:r>
            <a:r>
              <a:rPr lang="en-US" sz="2200" dirty="0"/>
              <a:t>in securitized mortgage products</a:t>
            </a:r>
            <a:r>
              <a:rPr lang="en-US" sz="2200" dirty="0" smtClean="0"/>
              <a:t>;</a:t>
            </a:r>
          </a:p>
          <a:p>
            <a:pPr lvl="1"/>
            <a:r>
              <a:rPr lang="en-US" sz="2200" dirty="0" smtClean="0"/>
              <a:t>high </a:t>
            </a:r>
            <a:r>
              <a:rPr lang="en-US" sz="2200" dirty="0"/>
              <a:t>executive pay and bonuses for those who drove the </a:t>
            </a:r>
            <a:r>
              <a:rPr lang="en-US" sz="2200" dirty="0" smtClean="0"/>
              <a:t>companies into bankruptcy and economy into </a:t>
            </a:r>
            <a:r>
              <a:rPr lang="en-US" sz="2200" dirty="0"/>
              <a:t>crisis; </a:t>
            </a:r>
            <a:endParaRPr lang="en-US" sz="2200" dirty="0" smtClean="0"/>
          </a:p>
          <a:p>
            <a:pPr lvl="1"/>
            <a:r>
              <a:rPr lang="en-US" sz="2200" dirty="0" smtClean="0"/>
              <a:t>assault </a:t>
            </a:r>
            <a:r>
              <a:rPr lang="en-US" sz="2200" dirty="0"/>
              <a:t>on private property rights by institutions that cheaply hire “</a:t>
            </a:r>
            <a:r>
              <a:rPr lang="en-US" sz="2200" dirty="0" err="1"/>
              <a:t>robosigners</a:t>
            </a:r>
            <a:r>
              <a:rPr lang="en-US" sz="2200" dirty="0"/>
              <a:t>” to file foreclosure affidavits </a:t>
            </a:r>
            <a:r>
              <a:rPr lang="en-US" sz="2200" dirty="0" smtClean="0"/>
              <a:t>swearing </a:t>
            </a:r>
            <a:r>
              <a:rPr lang="en-US" sz="2200" dirty="0"/>
              <a:t>to facts they do not know; </a:t>
            </a:r>
            <a:endParaRPr lang="en-US" sz="2200" dirty="0" smtClean="0"/>
          </a:p>
          <a:p>
            <a:pPr lvl="1"/>
            <a:r>
              <a:rPr lang="en-US" sz="2200" dirty="0" smtClean="0"/>
              <a:t>a </a:t>
            </a:r>
            <a:r>
              <a:rPr lang="en-US" sz="2200" dirty="0"/>
              <a:t>system where meaningful financial reform is shaped by “Republican harlots, who seem to have never met a corporate phallus they could not find new and clever ways to debase themselves to” and “Democrat trollops, who have tried to out-GOP the GOP as fellatrix in search of campaign contributions” </a:t>
            </a:r>
            <a:r>
              <a:rPr lang="en-US" sz="1300" dirty="0"/>
              <a:t>(</a:t>
            </a:r>
            <a:r>
              <a:rPr lang="en-US" sz="1300" dirty="0" err="1" smtClean="0"/>
              <a:t>Ritholtz</a:t>
            </a:r>
            <a:r>
              <a:rPr lang="en-US" sz="1300" dirty="0" smtClean="0"/>
              <a:t>, Barry. 2011. Jezebels undermining financial overhaul. </a:t>
            </a:r>
            <a:r>
              <a:rPr lang="en-US" sz="1300" dirty="0"/>
              <a:t>[May 13], </a:t>
            </a:r>
            <a:r>
              <a:rPr lang="en-US" sz="1300" dirty="0">
                <a:hlinkClick r:id="rId3"/>
              </a:rPr>
              <a:t>http://www.ritholtz.com/blog/2011/05/jezebels-undermining-financial-overhaul</a:t>
            </a:r>
            <a:r>
              <a:rPr lang="en-US" sz="1300" dirty="0" smtClean="0">
                <a:hlinkClick r:id="rId3"/>
              </a:rPr>
              <a:t>/</a:t>
            </a:r>
            <a:r>
              <a:rPr lang="en-US" sz="1300" dirty="0" smtClean="0"/>
              <a:t>.)</a:t>
            </a:r>
            <a:endParaRPr lang="en-US" sz="1300" dirty="0"/>
          </a:p>
        </p:txBody>
      </p:sp>
    </p:spTree>
    <p:extLst>
      <p:ext uri="{BB962C8B-B14F-4D97-AF65-F5344CB8AC3E}">
        <p14:creationId xmlns:p14="http://schemas.microsoft.com/office/powerpoint/2010/main" val="3815308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Limits </a:t>
            </a:r>
            <a:r>
              <a:rPr lang="en-US" sz="4000" dirty="0"/>
              <a:t>of discourse on corporate crime in the corporate media</a:t>
            </a:r>
          </a:p>
        </p:txBody>
      </p:sp>
      <p:sp>
        <p:nvSpPr>
          <p:cNvPr id="3" name="Content Placeholder 2"/>
          <p:cNvSpPr>
            <a:spLocks noGrp="1"/>
          </p:cNvSpPr>
          <p:nvPr>
            <p:ph idx="1"/>
          </p:nvPr>
        </p:nvSpPr>
        <p:spPr>
          <a:xfrm>
            <a:off x="304800" y="1600200"/>
            <a:ext cx="4953000" cy="2133600"/>
          </a:xfrm>
        </p:spPr>
        <p:txBody>
          <a:bodyPr>
            <a:normAutofit fontScale="92500" lnSpcReduction="20000"/>
          </a:bodyPr>
          <a:lstStyle/>
          <a:p>
            <a:pPr marL="114300" indent="0">
              <a:buNone/>
            </a:pPr>
            <a:r>
              <a:rPr lang="en-US" sz="2800" dirty="0"/>
              <a:t>S</a:t>
            </a:r>
            <a:r>
              <a:rPr lang="en-US" sz="2800" dirty="0" smtClean="0"/>
              <a:t>ATIRE has a corrective purpose and critical mode - aims </a:t>
            </a:r>
            <a:r>
              <a:rPr lang="en-US" sz="2800" dirty="0"/>
              <a:t>at “a public Spirit, prompting Men of Genius and Virtue, to mend the World as far as they are able” (</a:t>
            </a:r>
            <a:r>
              <a:rPr lang="en-US" sz="2800" dirty="0" smtClean="0"/>
              <a:t>Swift)</a:t>
            </a:r>
          </a:p>
        </p:txBody>
      </p:sp>
      <p:sp>
        <p:nvSpPr>
          <p:cNvPr id="5" name="TextBox 4"/>
          <p:cNvSpPr txBox="1"/>
          <p:nvPr/>
        </p:nvSpPr>
        <p:spPr>
          <a:xfrm>
            <a:off x="368300" y="3810000"/>
            <a:ext cx="7924800" cy="2893100"/>
          </a:xfrm>
          <a:prstGeom prst="rect">
            <a:avLst/>
          </a:prstGeom>
          <a:noFill/>
        </p:spPr>
        <p:txBody>
          <a:bodyPr wrap="square" rtlCol="0">
            <a:spAutoFit/>
          </a:bodyPr>
          <a:lstStyle/>
          <a:p>
            <a:r>
              <a:rPr lang="en-US" sz="2600" dirty="0"/>
              <a:t>Criticism in satire is directed at “a world of hypocrisy, in which lip service to morals are used to hide evils … the satirist sneers at the knavish dissimulators through his irony both to expose them and to give them affront; irony serves to expose the villain so that the audience can shun him, and to make the villain squirm so that he may mend his actions</a:t>
            </a:r>
            <a:r>
              <a:rPr lang="en-US" sz="2600" dirty="0" smtClean="0"/>
              <a:t>.”</a:t>
            </a:r>
            <a:endParaRPr lang="en-US" sz="26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1" y="1603248"/>
            <a:ext cx="1752599" cy="208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16699" y="2508250"/>
            <a:ext cx="15303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124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solidFill>
                  <a:srgbClr val="675E47"/>
                </a:solidFill>
              </a:rPr>
              <a:t>Limits of discourse on corporate crime in the corporate media</a:t>
            </a:r>
            <a:endParaRPr lang="en-US" sz="4400" dirty="0"/>
          </a:p>
        </p:txBody>
      </p:sp>
      <p:sp>
        <p:nvSpPr>
          <p:cNvPr id="3" name="Content Placeholder 2"/>
          <p:cNvSpPr>
            <a:spLocks noGrp="1"/>
          </p:cNvSpPr>
          <p:nvPr>
            <p:ph idx="1"/>
          </p:nvPr>
        </p:nvSpPr>
        <p:spPr>
          <a:xfrm>
            <a:off x="457200" y="1752600"/>
            <a:ext cx="7620000" cy="5029200"/>
          </a:xfrm>
        </p:spPr>
        <p:txBody>
          <a:bodyPr>
            <a:normAutofit fontScale="92500" lnSpcReduction="20000"/>
          </a:bodyPr>
          <a:lstStyle/>
          <a:p>
            <a:pPr lvl="0"/>
            <a:r>
              <a:rPr lang="en-US" sz="3000" i="1" dirty="0" smtClean="0"/>
              <a:t>30 Rock</a:t>
            </a:r>
          </a:p>
          <a:p>
            <a:pPr lvl="1">
              <a:buClr>
                <a:srgbClr val="9CBEBD"/>
              </a:buClr>
            </a:pPr>
            <a:r>
              <a:rPr lang="en-US" sz="2600" dirty="0">
                <a:solidFill>
                  <a:srgbClr val="2F2B20"/>
                </a:solidFill>
              </a:rPr>
              <a:t>Liz: Big business is what’s screwing up this country.</a:t>
            </a:r>
          </a:p>
          <a:p>
            <a:pPr marL="411480" lvl="1" indent="0">
              <a:buClr>
                <a:srgbClr val="9CBEBD"/>
              </a:buClr>
              <a:buNone/>
            </a:pPr>
            <a:r>
              <a:rPr lang="en-US" sz="2600" dirty="0">
                <a:solidFill>
                  <a:srgbClr val="2F2B20"/>
                </a:solidFill>
              </a:rPr>
              <a:t>    Jack: Please, Lemon, you work for General Electric</a:t>
            </a:r>
            <a:r>
              <a:rPr lang="en-US" sz="2600" dirty="0" smtClean="0">
                <a:solidFill>
                  <a:srgbClr val="2F2B20"/>
                </a:solidFill>
              </a:rPr>
              <a:t>!</a:t>
            </a:r>
          </a:p>
          <a:p>
            <a:pPr lvl="1">
              <a:buClr>
                <a:srgbClr val="9CBEBD"/>
              </a:buClr>
            </a:pPr>
            <a:r>
              <a:rPr lang="en-US" sz="2600" i="1" dirty="0"/>
              <a:t>30 Rock</a:t>
            </a:r>
            <a:r>
              <a:rPr lang="en-US" sz="2600" dirty="0"/>
              <a:t> “therefore, acts as a means by which GE can both control and redefine the public’s perception and criticism of the company” (Harvey </a:t>
            </a:r>
            <a:r>
              <a:rPr lang="en-US" sz="2600" dirty="0" smtClean="0"/>
              <a:t>2011). </a:t>
            </a:r>
            <a:endParaRPr lang="en-US" sz="2600" dirty="0">
              <a:solidFill>
                <a:srgbClr val="2F2B20"/>
              </a:solidFill>
            </a:endParaRPr>
          </a:p>
          <a:p>
            <a:pPr lvl="0"/>
            <a:endParaRPr lang="en-US" sz="2600" i="1" dirty="0" smtClean="0"/>
          </a:p>
          <a:p>
            <a:pPr lvl="0"/>
            <a:r>
              <a:rPr lang="en-US" sz="3000" i="1" dirty="0" smtClean="0"/>
              <a:t>Ripped from the headlines</a:t>
            </a:r>
            <a:endParaRPr lang="en-US" sz="3000" dirty="0" smtClean="0"/>
          </a:p>
          <a:p>
            <a:pPr lvl="1"/>
            <a:r>
              <a:rPr lang="en-US" sz="2600" dirty="0"/>
              <a:t>“Yes, big business makes millions, lays off workers, pays no taxes and the CEO becomes an economic adviser to President Obama</a:t>
            </a:r>
            <a:r>
              <a:rPr lang="en-US" sz="2600" dirty="0" smtClean="0"/>
              <a:t>.”</a:t>
            </a:r>
          </a:p>
          <a:p>
            <a:pPr lvl="1"/>
            <a:r>
              <a:rPr lang="en-US" sz="2600" dirty="0" smtClean="0"/>
              <a:t>[If that doesn’t sound funny, see Jon Stewart’s “I give Up” opening to the </a:t>
            </a:r>
            <a:r>
              <a:rPr lang="en-US" sz="2600" i="1" dirty="0" smtClean="0"/>
              <a:t>Daily Show</a:t>
            </a:r>
            <a:r>
              <a:rPr lang="en-US" sz="2600" dirty="0" smtClean="0"/>
              <a:t> 28 March 2011 – </a:t>
            </a:r>
            <a:r>
              <a:rPr lang="en-US" sz="2600" dirty="0" err="1" smtClean="0"/>
              <a:t>google</a:t>
            </a:r>
            <a:r>
              <a:rPr lang="en-US" sz="2600" dirty="0" smtClean="0"/>
              <a:t> “Daily Show GE pays no taxes”]</a:t>
            </a:r>
            <a:endParaRPr lang="en-US" sz="2600" dirty="0"/>
          </a:p>
          <a:p>
            <a:pPr lvl="0"/>
            <a:endParaRPr lang="en-US" i="1" dirty="0" smtClean="0"/>
          </a:p>
          <a:p>
            <a:pPr marL="411480" lvl="1" indent="0">
              <a:buNone/>
            </a:pPr>
            <a:endParaRPr lang="en-US" dirty="0" smtClean="0"/>
          </a:p>
        </p:txBody>
      </p:sp>
    </p:spTree>
    <p:extLst>
      <p:ext uri="{BB962C8B-B14F-4D97-AF65-F5344CB8AC3E}">
        <p14:creationId xmlns:p14="http://schemas.microsoft.com/office/powerpoint/2010/main" val="467439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1" y="2417064"/>
            <a:ext cx="5572125" cy="409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447800"/>
            <a:ext cx="3762375" cy="403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815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153400" cy="944562"/>
          </a:xfrm>
        </p:spPr>
        <p:txBody>
          <a:bodyPr/>
          <a:lstStyle/>
          <a:p>
            <a:pPr algn="ctr"/>
            <a:r>
              <a:rPr lang="en-US" sz="4400" dirty="0" smtClean="0"/>
              <a:t>I More inequality than you realize</a:t>
            </a:r>
            <a:endParaRPr lang="en-US" sz="4400" dirty="0"/>
          </a:p>
        </p:txBody>
      </p:sp>
      <p:sp>
        <p:nvSpPr>
          <p:cNvPr id="4" name="Rectangle 2"/>
          <p:cNvSpPr txBox="1">
            <a:spLocks noChangeArrowheads="1"/>
          </p:cNvSpPr>
          <p:nvPr/>
        </p:nvSpPr>
        <p:spPr>
          <a:xfrm>
            <a:off x="457200" y="1295400"/>
            <a:ext cx="7696200" cy="1447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2600" dirty="0" smtClean="0"/>
              <a:t>“to claim to be apolitical or neutral in the face of such injustices would be, in actuality, to uphold the status quo – a very political position to take and on the side of the oppressors”  </a:t>
            </a:r>
            <a:r>
              <a:rPr lang="en-US" sz="2400" dirty="0" smtClean="0"/>
              <a:t>-Sister Helen Prejean, </a:t>
            </a:r>
            <a:r>
              <a:rPr lang="en-US" sz="2400" i="1" dirty="0" smtClean="0"/>
              <a:t>Dead Man Walking</a:t>
            </a:r>
            <a:endParaRPr lang="en-US" sz="2400" dirty="0" smtClean="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49852"/>
            <a:ext cx="2133600" cy="269447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49852"/>
            <a:ext cx="4343400" cy="271584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494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868362"/>
          </a:xfrm>
        </p:spPr>
        <p:txBody>
          <a:bodyPr/>
          <a:lstStyle/>
          <a:p>
            <a:r>
              <a:rPr lang="en-US" dirty="0" smtClean="0"/>
              <a:t>II Redistribution reduces crime</a:t>
            </a:r>
            <a:endParaRPr lang="en-US" dirty="0"/>
          </a:p>
        </p:txBody>
      </p:sp>
      <p:sp>
        <p:nvSpPr>
          <p:cNvPr id="3" name="Content Placeholder 2"/>
          <p:cNvSpPr>
            <a:spLocks noGrp="1"/>
          </p:cNvSpPr>
          <p:nvPr>
            <p:ph idx="1"/>
          </p:nvPr>
        </p:nvSpPr>
        <p:spPr>
          <a:xfrm>
            <a:off x="457200" y="1143000"/>
            <a:ext cx="7772400" cy="2072640"/>
          </a:xfrm>
        </p:spPr>
        <p:txBody>
          <a:bodyPr/>
          <a:lstStyle/>
          <a:p>
            <a:pPr marL="114300" indent="0">
              <a:buNone/>
            </a:pPr>
            <a:r>
              <a:rPr lang="en-US" dirty="0" smtClean="0"/>
              <a:t>“If crime in the suites arises from the fact that certain people have great wealth and power, and if crime in the suites arises from the fact that certain other people have very little wealth or power, then policies to redistribute wealth and power may simultaneously relieve both types of crime” (Braithwaite, p 90)</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124200"/>
            <a:ext cx="2318290" cy="357886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725" y="3124200"/>
            <a:ext cx="230695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rot="5400000">
            <a:off x="7277099" y="5029200"/>
            <a:ext cx="1828800" cy="3810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en-US" sz="1400" dirty="0" smtClean="0">
                <a:hlinkClick r:id="rId5"/>
              </a:rPr>
              <a:t>http://occuprint.org</a:t>
            </a:r>
            <a:r>
              <a:rPr lang="en-US" sz="1400" dirty="0" smtClean="0"/>
              <a:t> </a:t>
            </a:r>
            <a:endParaRPr lang="en-US" sz="1400" dirty="0"/>
          </a:p>
        </p:txBody>
      </p:sp>
    </p:spTree>
    <p:extLst>
      <p:ext uri="{BB962C8B-B14F-4D97-AF65-F5344CB8AC3E}">
        <p14:creationId xmlns:p14="http://schemas.microsoft.com/office/powerpoint/2010/main" val="809590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924800" cy="868362"/>
          </a:xfrm>
        </p:spPr>
        <p:txBody>
          <a:bodyPr/>
          <a:lstStyle/>
          <a:p>
            <a:r>
              <a:rPr lang="en-US" sz="4300" dirty="0" smtClean="0"/>
              <a:t>III Rule of Law increasingly broken</a:t>
            </a:r>
            <a:endParaRPr lang="en-US" sz="4300" dirty="0"/>
          </a:p>
        </p:txBody>
      </p:sp>
      <p:sp>
        <p:nvSpPr>
          <p:cNvPr id="3" name="Content Placeholder 2"/>
          <p:cNvSpPr>
            <a:spLocks noGrp="1"/>
          </p:cNvSpPr>
          <p:nvPr>
            <p:ph idx="1"/>
          </p:nvPr>
        </p:nvSpPr>
        <p:spPr>
          <a:xfrm>
            <a:off x="457200" y="1143000"/>
            <a:ext cx="7620000" cy="4876800"/>
          </a:xfrm>
        </p:spPr>
        <p:txBody>
          <a:bodyPr/>
          <a:lstStyle/>
          <a:p>
            <a:r>
              <a:rPr lang="en-US" dirty="0"/>
              <a:t>"Everything's fucked up, and nobody goes to </a:t>
            </a:r>
            <a:r>
              <a:rPr lang="en-US" dirty="0" smtClean="0"/>
              <a:t>jail" </a:t>
            </a:r>
          </a:p>
          <a:p>
            <a:r>
              <a:rPr lang="en-US" dirty="0" smtClean="0"/>
              <a:t>Peaceful </a:t>
            </a:r>
            <a:r>
              <a:rPr lang="en-US" dirty="0"/>
              <a:t>protesters </a:t>
            </a:r>
            <a:r>
              <a:rPr lang="en-US" dirty="0" smtClean="0"/>
              <a:t>get </a:t>
            </a:r>
            <a:r>
              <a:rPr lang="en-US" dirty="0"/>
              <a:t>arrested for disorderly conduct, while those who created serious disorder with the world economy keep getting bonuses and go about business as usual. Financial crooks lobby against reform legislation and consumer financial </a:t>
            </a:r>
            <a:r>
              <a:rPr lang="en-US" dirty="0" smtClean="0"/>
              <a:t>protection.</a:t>
            </a:r>
            <a:r>
              <a:rPr lang="en-US" dirty="0"/>
              <a:t/>
            </a:r>
            <a:br>
              <a:rPr lang="en-US" dirty="0"/>
            </a:br>
            <a:endParaRPr lang="en-US" dirty="0"/>
          </a:p>
          <a:p>
            <a:endParaRPr lang="en-US" dirty="0"/>
          </a:p>
        </p:txBody>
      </p:sp>
      <p:sp>
        <p:nvSpPr>
          <p:cNvPr id="4" name="TextBox 3"/>
          <p:cNvSpPr txBox="1"/>
          <p:nvPr/>
        </p:nvSpPr>
        <p:spPr>
          <a:xfrm>
            <a:off x="152400" y="6019800"/>
            <a:ext cx="8305800" cy="646331"/>
          </a:xfrm>
          <a:prstGeom prst="rect">
            <a:avLst/>
          </a:prstGeom>
          <a:noFill/>
        </p:spPr>
        <p:txBody>
          <a:bodyPr wrap="square" rtlCol="0">
            <a:spAutoFit/>
          </a:bodyPr>
          <a:lstStyle/>
          <a:p>
            <a:r>
              <a:rPr lang="en-US" sz="1200" dirty="0" err="1" smtClean="0"/>
              <a:t>Taibbi</a:t>
            </a:r>
            <a:r>
              <a:rPr lang="en-US" sz="1200" dirty="0" smtClean="0"/>
              <a:t>, Matt 2011. </a:t>
            </a:r>
            <a:r>
              <a:rPr lang="en-US" sz="1200" dirty="0"/>
              <a:t>Why Isn't Wall Street in Jail</a:t>
            </a:r>
            <a:r>
              <a:rPr lang="en-US" sz="1200" dirty="0" smtClean="0"/>
              <a:t>? </a:t>
            </a:r>
            <a:r>
              <a:rPr lang="en-US" sz="1200" i="1" dirty="0" smtClean="0"/>
              <a:t>Rolling Stone</a:t>
            </a:r>
            <a:r>
              <a:rPr lang="en-US" sz="1200" dirty="0" smtClean="0"/>
              <a:t>, Feb 16.  </a:t>
            </a:r>
            <a:r>
              <a:rPr lang="en-US" sz="1200" dirty="0">
                <a:hlinkClick r:id="rId3"/>
              </a:rPr>
              <a:t>http://www.rollingstone.com/politics/news/why-isnt-wall-street-in-jail-20110216</a:t>
            </a:r>
            <a:r>
              <a:rPr lang="en-US" dirty="0"/>
              <a:t/>
            </a:r>
            <a:br>
              <a:rPr lang="en-US" dirty="0"/>
            </a:br>
            <a:r>
              <a:rPr lang="en-US" sz="1200" dirty="0" err="1" smtClean="0"/>
              <a:t>Reiman</a:t>
            </a:r>
            <a:r>
              <a:rPr lang="en-US" sz="1200" dirty="0" smtClean="0"/>
              <a:t>, Jeffrey and Paul </a:t>
            </a:r>
            <a:r>
              <a:rPr lang="en-US" sz="1200" dirty="0"/>
              <a:t>L</a:t>
            </a:r>
            <a:r>
              <a:rPr lang="en-US" sz="1200" dirty="0" smtClean="0"/>
              <a:t>eighton. 2013. </a:t>
            </a:r>
            <a:r>
              <a:rPr lang="en-US" sz="1200" i="1" dirty="0" smtClean="0"/>
              <a:t>The Rich Get Richer and the Poor Get Prison</a:t>
            </a:r>
            <a:r>
              <a:rPr lang="en-US" sz="1200" dirty="0" smtClean="0"/>
              <a:t>, 10</a:t>
            </a:r>
            <a:r>
              <a:rPr lang="en-US" sz="1200" baseline="30000" dirty="0" smtClean="0"/>
              <a:t>th</a:t>
            </a:r>
            <a:r>
              <a:rPr lang="en-US" sz="1200" dirty="0" smtClean="0"/>
              <a:t> ed. Boston: </a:t>
            </a:r>
            <a:r>
              <a:rPr lang="en-US" sz="1200" dirty="0" err="1" smtClean="0"/>
              <a:t>Allyn</a:t>
            </a:r>
            <a:r>
              <a:rPr lang="en-US" sz="1200" dirty="0" smtClean="0"/>
              <a:t> &amp; Bacon (forthcoming)</a:t>
            </a:r>
            <a:endParaRPr lang="en-US" sz="12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889" t="8169" r="15000" b="7544"/>
          <a:stretch/>
        </p:blipFill>
        <p:spPr>
          <a:xfrm>
            <a:off x="4089400" y="3092350"/>
            <a:ext cx="3606800" cy="2853035"/>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6880" y="3429000"/>
            <a:ext cx="1562233" cy="241335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rot="16200000">
            <a:off x="449196" y="4533900"/>
            <a:ext cx="1828800" cy="3810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en-US" sz="1400" dirty="0" smtClean="0">
                <a:hlinkClick r:id="rId6"/>
              </a:rPr>
              <a:t>http://occuprint.org</a:t>
            </a:r>
            <a:r>
              <a:rPr lang="en-US" sz="1400" dirty="0" smtClean="0"/>
              <a:t> </a:t>
            </a:r>
            <a:endParaRPr lang="en-US" sz="1400" dirty="0"/>
          </a:p>
        </p:txBody>
      </p:sp>
    </p:spTree>
    <p:extLst>
      <p:ext uri="{BB962C8B-B14F-4D97-AF65-F5344CB8AC3E}">
        <p14:creationId xmlns:p14="http://schemas.microsoft.com/office/powerpoint/2010/main" val="737474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249362"/>
          </a:xfrm>
        </p:spPr>
        <p:txBody>
          <a:bodyPr/>
          <a:lstStyle/>
          <a:p>
            <a:pPr algn="ctr"/>
            <a:r>
              <a:rPr lang="en-US" sz="4000" dirty="0" smtClean="0"/>
              <a:t>IV Corporations have more power and less conscience than you realize</a:t>
            </a:r>
            <a:endParaRPr lang="en-US" sz="4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30694"/>
            <a:ext cx="2971800" cy="4593906"/>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3492" y="4070347"/>
            <a:ext cx="1687508" cy="2459146"/>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759743"/>
            <a:ext cx="3124200" cy="2050257"/>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3733800" y="5100092"/>
            <a:ext cx="2286000" cy="304800"/>
          </a:xfrm>
        </p:spPr>
        <p:txBody>
          <a:bodyPr>
            <a:normAutofit fontScale="77500" lnSpcReduction="20000"/>
          </a:bodyPr>
          <a:lstStyle/>
          <a:p>
            <a:pPr marL="114300" indent="0">
              <a:buNone/>
            </a:pPr>
            <a:r>
              <a:rPr lang="en-US" dirty="0">
                <a:hlinkClick r:id="rId6"/>
              </a:rPr>
              <a:t>http://occuprint.org</a:t>
            </a:r>
            <a:r>
              <a:rPr lang="en-US" dirty="0" smtClean="0">
                <a:hlinkClick r:id="rId6"/>
              </a:rPr>
              <a:t>/</a:t>
            </a:r>
            <a:r>
              <a:rPr lang="en-US" dirty="0" smtClean="0"/>
              <a:t> </a:t>
            </a:r>
            <a:endParaRPr lang="en-US" dirty="0"/>
          </a:p>
        </p:txBody>
      </p:sp>
    </p:spTree>
    <p:extLst>
      <p:ext uri="{BB962C8B-B14F-4D97-AF65-F5344CB8AC3E}">
        <p14:creationId xmlns:p14="http://schemas.microsoft.com/office/powerpoint/2010/main" val="2461151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2600" y="5029200"/>
            <a:ext cx="1828800" cy="381000"/>
          </a:xfrm>
        </p:spPr>
        <p:txBody>
          <a:bodyPr>
            <a:normAutofit/>
          </a:bodyPr>
          <a:lstStyle/>
          <a:p>
            <a:pPr marL="114300" indent="0">
              <a:buNone/>
            </a:pPr>
            <a:r>
              <a:rPr lang="en-US" sz="1400" dirty="0">
                <a:hlinkClick r:id="rId3"/>
              </a:rPr>
              <a:t>http://</a:t>
            </a:r>
            <a:r>
              <a:rPr lang="en-US" sz="1400" dirty="0" smtClean="0">
                <a:hlinkClick r:id="rId3"/>
              </a:rPr>
              <a:t>occuprint.org</a:t>
            </a:r>
            <a:r>
              <a:rPr lang="en-US" sz="1400" dirty="0" smtClean="0"/>
              <a:t> </a:t>
            </a:r>
            <a:endParaRPr lang="en-US" sz="1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11174"/>
            <a:ext cx="3810000" cy="588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143000"/>
            <a:ext cx="2057400" cy="290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99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219200"/>
            <a:ext cx="7467600" cy="5601533"/>
          </a:xfrm>
          <a:prstGeom prst="rect">
            <a:avLst/>
          </a:prstGeom>
          <a:noFill/>
        </p:spPr>
        <p:txBody>
          <a:bodyPr wrap="square" rtlCol="0">
            <a:spAutoFit/>
          </a:bodyPr>
          <a:lstStyle/>
          <a:p>
            <a:r>
              <a:rPr lang="en-US" sz="3200" dirty="0" smtClean="0"/>
              <a:t>Think about class </a:t>
            </a:r>
            <a:r>
              <a:rPr lang="en-US" sz="3200" dirty="0"/>
              <a:t>as a hand of cards, with the suits </a:t>
            </a:r>
            <a:r>
              <a:rPr lang="en-US" sz="3200" dirty="0" smtClean="0"/>
              <a:t>representing</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Education</a:t>
            </a:r>
          </a:p>
          <a:p>
            <a:pPr marL="457200" indent="-457200">
              <a:buFont typeface="Arial" pitchFamily="34" charset="0"/>
              <a:buChar char="•"/>
            </a:pPr>
            <a:r>
              <a:rPr lang="en-US" sz="3200" dirty="0" smtClean="0"/>
              <a:t>Income</a:t>
            </a:r>
          </a:p>
          <a:p>
            <a:pPr marL="457200" indent="-457200">
              <a:buFont typeface="Arial" pitchFamily="34" charset="0"/>
              <a:buChar char="•"/>
            </a:pPr>
            <a:r>
              <a:rPr lang="en-US" sz="3200" dirty="0" smtClean="0"/>
              <a:t>Occupation</a:t>
            </a:r>
          </a:p>
          <a:p>
            <a:pPr marL="457200" indent="-457200">
              <a:buFont typeface="Arial" pitchFamily="34" charset="0"/>
              <a:buChar char="•"/>
            </a:pPr>
            <a:r>
              <a:rPr lang="en-US" sz="3200" dirty="0" smtClean="0"/>
              <a:t>Wealth</a:t>
            </a:r>
          </a:p>
          <a:p>
            <a:endParaRPr lang="en-US" sz="3200" dirty="0" smtClean="0"/>
          </a:p>
          <a:p>
            <a:pPr algn="ctr"/>
            <a:r>
              <a:rPr lang="en-US" sz="2000" dirty="0"/>
              <a:t>“What explains how </a:t>
            </a:r>
            <a:r>
              <a:rPr lang="en-US" sz="2000" dirty="0" smtClean="0"/>
              <a:t>people locate </a:t>
            </a:r>
            <a:r>
              <a:rPr lang="en-US" sz="2000" dirty="0"/>
              <a:t>themselves and others in a structure of inequality?”</a:t>
            </a:r>
            <a:endParaRPr lang="en-US" sz="2000" dirty="0" smtClean="0"/>
          </a:p>
          <a:p>
            <a:endParaRPr lang="en-US" sz="2800" dirty="0" smtClean="0"/>
          </a:p>
          <a:p>
            <a:r>
              <a:rPr lang="en-US" sz="1200" dirty="0" smtClean="0"/>
              <a:t>Scott</a:t>
            </a:r>
            <a:r>
              <a:rPr lang="en-US" sz="1200" dirty="0"/>
              <a:t>, </a:t>
            </a:r>
            <a:r>
              <a:rPr lang="en-US" sz="1200" dirty="0" err="1"/>
              <a:t>Janny</a:t>
            </a:r>
            <a:r>
              <a:rPr lang="en-US" sz="1200" dirty="0"/>
              <a:t>, and David </a:t>
            </a:r>
            <a:r>
              <a:rPr lang="en-US" sz="1200" dirty="0" err="1"/>
              <a:t>Leonhardt</a:t>
            </a:r>
            <a:r>
              <a:rPr lang="en-US" sz="1200" dirty="0"/>
              <a:t>. 2005. “Class in America: Shadowy Lines That Still Divide.” </a:t>
            </a:r>
            <a:r>
              <a:rPr lang="en-US" sz="1200" i="1" dirty="0"/>
              <a:t>New York </a:t>
            </a:r>
            <a:r>
              <a:rPr lang="en-US" sz="1200" i="1" dirty="0" smtClean="0"/>
              <a:t>Times,</a:t>
            </a:r>
            <a:r>
              <a:rPr lang="en-US" sz="1200" dirty="0" smtClean="0"/>
              <a:t> May 15. </a:t>
            </a:r>
            <a:r>
              <a:rPr lang="en-US" sz="1200" dirty="0"/>
              <a:t>Wright, Erik Olin, 1997. </a:t>
            </a:r>
            <a:r>
              <a:rPr lang="en-US" sz="1200" i="1" dirty="0"/>
              <a:t>Class Counts</a:t>
            </a:r>
            <a:r>
              <a:rPr lang="en-US" sz="1200" dirty="0"/>
              <a:t>. Cambridge: Cambridge University Press.</a:t>
            </a:r>
          </a:p>
        </p:txBody>
      </p:sp>
      <p:sp>
        <p:nvSpPr>
          <p:cNvPr id="2" name="Title 1"/>
          <p:cNvSpPr>
            <a:spLocks noGrp="1"/>
          </p:cNvSpPr>
          <p:nvPr>
            <p:ph type="title"/>
          </p:nvPr>
        </p:nvSpPr>
        <p:spPr>
          <a:xfrm>
            <a:off x="457200" y="274638"/>
            <a:ext cx="7543800" cy="868362"/>
          </a:xfrm>
        </p:spPr>
        <p:txBody>
          <a:bodyPr/>
          <a:lstStyle/>
          <a:p>
            <a:pPr algn="ctr"/>
            <a:r>
              <a:rPr lang="en-US" dirty="0" smtClean="0"/>
              <a:t>Defining Class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2743200"/>
            <a:ext cx="3657600" cy="1869312"/>
          </a:xfrm>
        </p:spPr>
      </p:pic>
    </p:spTree>
    <p:extLst>
      <p:ext uri="{BB962C8B-B14F-4D97-AF65-F5344CB8AC3E}">
        <p14:creationId xmlns:p14="http://schemas.microsoft.com/office/powerpoint/2010/main" val="4169708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43000"/>
            <a:ext cx="7010400" cy="4495800"/>
          </a:xfrm>
          <a:solidFill>
            <a:schemeClr val="bg1">
              <a:lumMod val="85000"/>
            </a:schemeClr>
          </a:solidFill>
        </p:spPr>
        <p:txBody>
          <a:bodyPr lIns="548640" tIns="457200" rIns="548640" bIns="182880">
            <a:normAutofit/>
          </a:bodyPr>
          <a:lstStyle/>
          <a:p>
            <a:pPr marL="0" indent="0" algn="ctr">
              <a:buNone/>
            </a:pPr>
            <a:r>
              <a:rPr lang="en-US" sz="2000" dirty="0" smtClean="0">
                <a:solidFill>
                  <a:schemeClr val="tx2"/>
                </a:solidFill>
              </a:rPr>
              <a:t>Dr. Paul Leighton is a professor in the Department of Sociology, Anthropology &amp; Criminology at Eastern Michigan University. </a:t>
            </a:r>
            <a:endParaRPr lang="en-US" sz="2000" dirty="0">
              <a:solidFill>
                <a:schemeClr val="tx2"/>
              </a:solidFill>
            </a:endParaRPr>
          </a:p>
          <a:p>
            <a:pPr marL="0" indent="0">
              <a:buNone/>
            </a:pPr>
            <a:endParaRPr lang="en-US" sz="2000" dirty="0" smtClean="0">
              <a:solidFill>
                <a:schemeClr val="tx2"/>
              </a:solidFill>
            </a:endParaRPr>
          </a:p>
          <a:p>
            <a:pPr marL="0" indent="0">
              <a:buNone/>
            </a:pPr>
            <a:r>
              <a:rPr lang="en-US" sz="2000" dirty="0" smtClean="0">
                <a:solidFill>
                  <a:schemeClr val="tx2"/>
                </a:solidFill>
              </a:rPr>
              <a:t>More information about him is available on his website, </a:t>
            </a:r>
          </a:p>
          <a:p>
            <a:pPr marL="0" indent="0">
              <a:buNone/>
            </a:pPr>
            <a:r>
              <a:rPr lang="en-US" sz="2000" dirty="0" smtClean="0">
                <a:solidFill>
                  <a:schemeClr val="tx2"/>
                </a:solidFill>
                <a:hlinkClick r:id="rId3"/>
              </a:rPr>
              <a:t>http</a:t>
            </a:r>
            <a:r>
              <a:rPr lang="en-US" sz="2000" dirty="0">
                <a:solidFill>
                  <a:schemeClr val="tx2"/>
                </a:solidFill>
                <a:hlinkClick r:id="rId3"/>
              </a:rPr>
              <a:t>://</a:t>
            </a:r>
            <a:r>
              <a:rPr lang="en-US" sz="2000" dirty="0" smtClean="0">
                <a:solidFill>
                  <a:schemeClr val="tx2"/>
                </a:solidFill>
                <a:hlinkClick r:id="rId3"/>
              </a:rPr>
              <a:t>paulsjusticepage.com/paul/pauls-cv.htm</a:t>
            </a:r>
            <a:endParaRPr lang="en-US" sz="2000" dirty="0" smtClean="0">
              <a:solidFill>
                <a:schemeClr val="tx2"/>
              </a:solidFill>
            </a:endParaRPr>
          </a:p>
          <a:p>
            <a:pPr marL="0" indent="0">
              <a:buNone/>
            </a:pPr>
            <a:endParaRPr lang="en-US" sz="2000" dirty="0">
              <a:solidFill>
                <a:schemeClr val="tx2"/>
              </a:solidFill>
            </a:endParaRPr>
          </a:p>
          <a:p>
            <a:pPr marL="0" indent="0">
              <a:buNone/>
            </a:pPr>
            <a:r>
              <a:rPr lang="en-US" sz="1600" dirty="0" smtClean="0">
                <a:solidFill>
                  <a:schemeClr val="tx2"/>
                </a:solidFill>
              </a:rPr>
              <a:t>I believe and hope my use of the images in this </a:t>
            </a:r>
            <a:r>
              <a:rPr lang="en-US" sz="1600" dirty="0" smtClean="0">
                <a:solidFill>
                  <a:schemeClr val="tx2"/>
                </a:solidFill>
              </a:rPr>
              <a:t>presentation</a:t>
            </a:r>
          </a:p>
          <a:p>
            <a:pPr marL="0" indent="0">
              <a:buNone/>
            </a:pPr>
            <a:r>
              <a:rPr lang="en-US" sz="1600" dirty="0" smtClean="0">
                <a:solidFill>
                  <a:schemeClr val="tx2"/>
                </a:solidFill>
              </a:rPr>
              <a:t>is </a:t>
            </a:r>
            <a:r>
              <a:rPr lang="en-US" sz="1600" dirty="0" smtClean="0">
                <a:solidFill>
                  <a:schemeClr val="tx2"/>
                </a:solidFill>
              </a:rPr>
              <a:t>covered by ‘fair use.’ Requests to remove materials </a:t>
            </a:r>
            <a:r>
              <a:rPr lang="en-US" sz="1600" dirty="0" smtClean="0">
                <a:solidFill>
                  <a:schemeClr val="tx2"/>
                </a:solidFill>
              </a:rPr>
              <a:t>should</a:t>
            </a:r>
          </a:p>
          <a:p>
            <a:pPr marL="0" indent="0">
              <a:buNone/>
            </a:pPr>
            <a:r>
              <a:rPr lang="en-US" sz="1600" dirty="0" smtClean="0">
                <a:solidFill>
                  <a:schemeClr val="tx2"/>
                </a:solidFill>
              </a:rPr>
              <a:t>be </a:t>
            </a:r>
            <a:r>
              <a:rPr lang="en-US" sz="1600" dirty="0" smtClean="0">
                <a:solidFill>
                  <a:schemeClr val="tx2"/>
                </a:solidFill>
              </a:rPr>
              <a:t>sent to the presenter through his address on this page</a:t>
            </a:r>
          </a:p>
          <a:p>
            <a:pPr marL="0" indent="0">
              <a:buNone/>
            </a:pPr>
            <a:r>
              <a:rPr lang="en-US" sz="1600" dirty="0">
                <a:solidFill>
                  <a:schemeClr val="tx2"/>
                </a:solidFill>
                <a:hlinkClick r:id="rId4"/>
              </a:rPr>
              <a:t>http://</a:t>
            </a:r>
            <a:r>
              <a:rPr lang="en-US" sz="1600" dirty="0" smtClean="0">
                <a:solidFill>
                  <a:schemeClr val="tx2"/>
                </a:solidFill>
                <a:hlinkClick r:id="rId4"/>
              </a:rPr>
              <a:t>paulsjusticepage.com/paul.htm</a:t>
            </a:r>
            <a:r>
              <a:rPr lang="en-US" sz="1600" dirty="0" smtClean="0">
                <a:solidFill>
                  <a:schemeClr val="tx2"/>
                </a:solidFill>
              </a:rPr>
              <a:t>  </a:t>
            </a:r>
            <a:endParaRPr lang="en-US" sz="2000" dirty="0">
              <a:solidFill>
                <a:schemeClr val="tx2"/>
              </a:solidFill>
            </a:endParaRPr>
          </a:p>
          <a:p>
            <a:pPr marL="0" indent="0">
              <a:buNone/>
            </a:pPr>
            <a:endParaRPr lang="en-US" sz="2000" dirty="0"/>
          </a:p>
          <a:p>
            <a:pPr marL="0" indent="0">
              <a:buNone/>
            </a:pPr>
            <a:endParaRPr lang="en-US" sz="18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3505200"/>
            <a:ext cx="1163664" cy="2019300"/>
          </a:xfrm>
          <a:prstGeom prst="rect">
            <a:avLst/>
          </a:prstGeom>
        </p:spPr>
      </p:pic>
    </p:spTree>
    <p:extLst>
      <p:ext uri="{BB962C8B-B14F-4D97-AF65-F5344CB8AC3E}">
        <p14:creationId xmlns:p14="http://schemas.microsoft.com/office/powerpoint/2010/main" val="386078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772160"/>
            <a:ext cx="2601686" cy="24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7620000" cy="920749"/>
          </a:xfrm>
        </p:spPr>
        <p:txBody>
          <a:bodyPr/>
          <a:lstStyle/>
          <a:p>
            <a:pPr algn="ctr"/>
            <a:r>
              <a:rPr lang="en-US" dirty="0" smtClean="0"/>
              <a:t>Income Overview</a:t>
            </a:r>
            <a:endParaRPr lang="en-US" dirty="0"/>
          </a:p>
        </p:txBody>
      </p:sp>
      <p:sp>
        <p:nvSpPr>
          <p:cNvPr id="3" name="Content Placeholder 2"/>
          <p:cNvSpPr>
            <a:spLocks noGrp="1"/>
          </p:cNvSpPr>
          <p:nvPr>
            <p:ph idx="1"/>
          </p:nvPr>
        </p:nvSpPr>
        <p:spPr>
          <a:xfrm>
            <a:off x="457200" y="1295400"/>
            <a:ext cx="7620000" cy="4495800"/>
          </a:xfrm>
        </p:spPr>
        <p:txBody>
          <a:bodyPr>
            <a:normAutofit fontScale="92500" lnSpcReduction="20000"/>
          </a:bodyPr>
          <a:lstStyle/>
          <a:p>
            <a:r>
              <a:rPr lang="en-US" sz="2800" dirty="0" smtClean="0"/>
              <a:t>For most people, INCOME = SALARY</a:t>
            </a:r>
          </a:p>
          <a:p>
            <a:pPr marL="114300" indent="0">
              <a:buNone/>
            </a:pPr>
            <a:r>
              <a:rPr lang="en-US" sz="2800" dirty="0" smtClean="0"/>
              <a:t>For richer, it includes interest and </a:t>
            </a:r>
          </a:p>
          <a:p>
            <a:pPr marL="114300" indent="0">
              <a:buNone/>
            </a:pPr>
            <a:r>
              <a:rPr lang="en-US" sz="2800" dirty="0" smtClean="0"/>
              <a:t>dividends </a:t>
            </a:r>
            <a:r>
              <a:rPr lang="en-US" sz="2800" dirty="0"/>
              <a:t>(not capital </a:t>
            </a:r>
            <a:r>
              <a:rPr lang="en-US" sz="2800" dirty="0" smtClean="0"/>
              <a:t>gains in </a:t>
            </a:r>
          </a:p>
          <a:p>
            <a:pPr marL="114300" indent="0">
              <a:buNone/>
            </a:pPr>
            <a:r>
              <a:rPr lang="en-US" sz="2800" dirty="0" smtClean="0"/>
              <a:t>Census data)</a:t>
            </a:r>
          </a:p>
          <a:p>
            <a:pPr marL="114300" indent="0">
              <a:buNone/>
            </a:pPr>
            <a:endParaRPr lang="en-US" sz="2800" dirty="0"/>
          </a:p>
          <a:p>
            <a:r>
              <a:rPr lang="en-US" sz="2800" b="1" dirty="0" smtClean="0"/>
              <a:t>Median </a:t>
            </a:r>
            <a:r>
              <a:rPr lang="en-US" sz="2800" b="1" dirty="0"/>
              <a:t>household income was $49,445 in </a:t>
            </a:r>
            <a:r>
              <a:rPr lang="en-US" sz="2800" b="1" dirty="0" smtClean="0"/>
              <a:t>2010</a:t>
            </a:r>
          </a:p>
          <a:p>
            <a:pPr marL="114300" indent="0">
              <a:buNone/>
            </a:pPr>
            <a:endParaRPr lang="en-US" sz="2800" dirty="0" smtClean="0"/>
          </a:p>
          <a:p>
            <a:r>
              <a:rPr lang="en-US" sz="2800" dirty="0" smtClean="0"/>
              <a:t>Official poverty rate = 15.1% (22% for children)</a:t>
            </a:r>
          </a:p>
          <a:p>
            <a:pPr lvl="1"/>
            <a:r>
              <a:rPr lang="en-US" sz="2600" dirty="0" smtClean="0"/>
              <a:t>46.2 million people </a:t>
            </a:r>
            <a:r>
              <a:rPr lang="en-US" sz="2800" dirty="0"/>
              <a:t>is the largest number in the 52 years for which poverty estimates have been published </a:t>
            </a:r>
            <a:endParaRPr lang="en-US" sz="2600" dirty="0"/>
          </a:p>
        </p:txBody>
      </p:sp>
      <p:sp>
        <p:nvSpPr>
          <p:cNvPr id="4" name="TextBox 3"/>
          <p:cNvSpPr txBox="1"/>
          <p:nvPr/>
        </p:nvSpPr>
        <p:spPr>
          <a:xfrm>
            <a:off x="457200" y="5867400"/>
            <a:ext cx="7924800" cy="646331"/>
          </a:xfrm>
          <a:prstGeom prst="rect">
            <a:avLst/>
          </a:prstGeom>
          <a:noFill/>
        </p:spPr>
        <p:txBody>
          <a:bodyPr wrap="square" rtlCol="0">
            <a:spAutoFit/>
          </a:bodyPr>
          <a:lstStyle/>
          <a:p>
            <a:r>
              <a:rPr lang="en-US" sz="1200" dirty="0" err="1"/>
              <a:t>DeNavas</a:t>
            </a:r>
            <a:r>
              <a:rPr lang="en-US" sz="1200" dirty="0"/>
              <a:t>-Walt, Carmen, Bernadette D. Proctor, and Jessica C. Smith, U.S. Census Bureau, Current Population Reports, P60-239, </a:t>
            </a:r>
            <a:r>
              <a:rPr lang="en-US" sz="1200" i="1" dirty="0"/>
              <a:t>Income, Poverty, and Health Insurance Coverage in the United States: 2010</a:t>
            </a:r>
            <a:r>
              <a:rPr lang="en-US" sz="1200" dirty="0"/>
              <a:t>, U.S. Government Printing Office, Washington, DC,2011. </a:t>
            </a:r>
            <a:r>
              <a:rPr lang="en-US" sz="1200" dirty="0">
                <a:hlinkClick r:id="rId4"/>
              </a:rPr>
              <a:t>http://</a:t>
            </a:r>
            <a:r>
              <a:rPr lang="en-US" sz="1200" dirty="0" smtClean="0">
                <a:hlinkClick r:id="rId4"/>
              </a:rPr>
              <a:t>www.census.gov/hhes/www/income/income.html</a:t>
            </a:r>
            <a:r>
              <a:rPr lang="en-US" sz="1200" dirty="0" smtClean="0"/>
              <a:t>. </a:t>
            </a:r>
            <a:endParaRPr lang="en-US" sz="1200" dirty="0"/>
          </a:p>
        </p:txBody>
      </p:sp>
    </p:spTree>
    <p:extLst>
      <p:ext uri="{BB962C8B-B14F-4D97-AF65-F5344CB8AC3E}">
        <p14:creationId xmlns:p14="http://schemas.microsoft.com/office/powerpoint/2010/main" val="3286189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944562"/>
          </a:xfrm>
        </p:spPr>
        <p:txBody>
          <a:bodyPr/>
          <a:lstStyle/>
          <a:p>
            <a:pPr algn="ctr"/>
            <a:r>
              <a:rPr lang="en-US" dirty="0" smtClean="0"/>
              <a:t>Income Privilege</a:t>
            </a:r>
            <a:endParaRPr lang="en-US" dirty="0"/>
          </a:p>
        </p:txBody>
      </p:sp>
      <p:sp>
        <p:nvSpPr>
          <p:cNvPr id="3" name="Content Placeholder 2"/>
          <p:cNvSpPr>
            <a:spLocks noGrp="1"/>
          </p:cNvSpPr>
          <p:nvPr>
            <p:ph idx="1"/>
          </p:nvPr>
        </p:nvSpPr>
        <p:spPr>
          <a:xfrm>
            <a:off x="457200" y="1143000"/>
            <a:ext cx="7620000" cy="5257800"/>
          </a:xfrm>
        </p:spPr>
        <p:txBody>
          <a:bodyPr>
            <a:normAutofit lnSpcReduction="10000"/>
          </a:bodyPr>
          <a:lstStyle/>
          <a:p>
            <a:r>
              <a:rPr lang="en-US" sz="2600" dirty="0" smtClean="0"/>
              <a:t>Both high and low income tend to spend much of what they make, so you can still be “rich” and have class privilege if you have $0 at the end of the month. </a:t>
            </a:r>
          </a:p>
          <a:p>
            <a:endParaRPr lang="en-US" dirty="0" smtClean="0"/>
          </a:p>
          <a:p>
            <a:pPr marL="114300" indent="0">
              <a:buNone/>
            </a:pPr>
            <a:r>
              <a:rPr lang="en-US" dirty="0" smtClean="0"/>
              <a:t>Consider:</a:t>
            </a:r>
            <a:endParaRPr lang="en-US" dirty="0"/>
          </a:p>
          <a:p>
            <a:pPr>
              <a:defRPr/>
            </a:pPr>
            <a:r>
              <a:rPr lang="en-US" sz="2400" dirty="0"/>
              <a:t>I can buy things for my comfort</a:t>
            </a:r>
          </a:p>
          <a:p>
            <a:pPr>
              <a:defRPr/>
            </a:pPr>
            <a:r>
              <a:rPr lang="en-US" sz="2400" dirty="0" smtClean="0"/>
              <a:t>I </a:t>
            </a:r>
            <a:r>
              <a:rPr lang="en-US" sz="2400" dirty="0"/>
              <a:t>do not fear being hungry or homeless</a:t>
            </a:r>
          </a:p>
          <a:p>
            <a:pPr>
              <a:defRPr/>
            </a:pPr>
            <a:r>
              <a:rPr lang="en-US" sz="2400" dirty="0" smtClean="0"/>
              <a:t>I </a:t>
            </a:r>
            <a:r>
              <a:rPr lang="en-US" sz="2400" dirty="0"/>
              <a:t>have the time and money to take care of my body</a:t>
            </a:r>
          </a:p>
          <a:p>
            <a:pPr>
              <a:defRPr/>
            </a:pPr>
            <a:r>
              <a:rPr lang="en-US" sz="2400" dirty="0" smtClean="0"/>
              <a:t>I </a:t>
            </a:r>
            <a:r>
              <a:rPr lang="en-US" sz="2400" dirty="0"/>
              <a:t>do not worry about my access to medical care</a:t>
            </a:r>
          </a:p>
          <a:p>
            <a:pPr>
              <a:defRPr/>
            </a:pPr>
            <a:r>
              <a:rPr lang="en-US" sz="2400" dirty="0" smtClean="0"/>
              <a:t>I </a:t>
            </a:r>
            <a:r>
              <a:rPr lang="en-US" sz="2400" dirty="0"/>
              <a:t>have the freedom to be unaware of the working conditions of others</a:t>
            </a:r>
          </a:p>
          <a:p>
            <a:pPr>
              <a:defRPr/>
            </a:pPr>
            <a:r>
              <a:rPr lang="en-US" sz="2400" dirty="0" smtClean="0"/>
              <a:t>I </a:t>
            </a:r>
            <a:r>
              <a:rPr lang="en-US" sz="2400" dirty="0"/>
              <a:t>do not need public transportation</a:t>
            </a:r>
          </a:p>
          <a:p>
            <a:pPr marL="114300" indent="0">
              <a:buNone/>
              <a:defRPr/>
            </a:pPr>
            <a:r>
              <a:rPr lang="en-US" sz="1200" dirty="0" smtClean="0"/>
              <a:t>Pease, Bob. 2010. </a:t>
            </a:r>
            <a:r>
              <a:rPr lang="en-US" sz="1200" i="1" dirty="0"/>
              <a:t>Undoing Privilege </a:t>
            </a:r>
            <a:r>
              <a:rPr lang="en-US" sz="1200" dirty="0"/>
              <a:t>(Zed </a:t>
            </a:r>
            <a:r>
              <a:rPr lang="en-US" sz="1200" dirty="0" smtClean="0"/>
              <a:t>Books)</a:t>
            </a:r>
            <a:endParaRPr lang="en-US" sz="1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74806"/>
            <a:ext cx="2895600" cy="153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23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lstStyle/>
          <a:p>
            <a:pPr algn="ctr"/>
            <a:r>
              <a:rPr lang="en-US" dirty="0" smtClean="0"/>
              <a:t>Income Distribution, 2010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6622510"/>
              </p:ext>
            </p:extLst>
          </p:nvPr>
        </p:nvGraphicFramePr>
        <p:xfrm>
          <a:off x="580534" y="1143000"/>
          <a:ext cx="6137148" cy="4193736"/>
        </p:xfrm>
        <a:graphic>
          <a:graphicData uri="http://schemas.openxmlformats.org/drawingml/2006/table">
            <a:tbl>
              <a:tblPr firstRow="1" bandRow="1">
                <a:tableStyleId>{5C22544A-7EE6-4342-B048-85BDC9FD1C3A}</a:tableStyleId>
              </a:tblPr>
              <a:tblGrid>
                <a:gridCol w="1636573"/>
                <a:gridCol w="1800230"/>
                <a:gridCol w="2700345"/>
              </a:tblGrid>
              <a:tr h="1094019">
                <a:tc>
                  <a:txBody>
                    <a:bodyPr/>
                    <a:lstStyle/>
                    <a:p>
                      <a:pPr algn="ctr"/>
                      <a:r>
                        <a:rPr lang="en-US" dirty="0" smtClean="0"/>
                        <a:t>Households</a:t>
                      </a:r>
                      <a:endParaRPr lang="en-US" dirty="0"/>
                    </a:p>
                  </a:txBody>
                  <a:tcPr anchor="ctr"/>
                </a:tc>
                <a:tc>
                  <a:txBody>
                    <a:bodyPr/>
                    <a:lstStyle/>
                    <a:p>
                      <a:pPr algn="ctr"/>
                      <a:r>
                        <a:rPr lang="en-US" dirty="0" smtClean="0"/>
                        <a:t>Share of Aggregate Income</a:t>
                      </a:r>
                      <a:endParaRPr lang="en-US" dirty="0"/>
                    </a:p>
                  </a:txBody>
                  <a:tcPr anchor="ctr"/>
                </a:tc>
                <a:tc>
                  <a:txBody>
                    <a:bodyPr/>
                    <a:lstStyle/>
                    <a:p>
                      <a:pPr algn="ctr"/>
                      <a:r>
                        <a:rPr lang="en-US" dirty="0" smtClean="0"/>
                        <a:t>Upper Limit </a:t>
                      </a:r>
                    </a:p>
                    <a:p>
                      <a:pPr algn="ctr"/>
                      <a:r>
                        <a:rPr lang="en-US" dirty="0" smtClean="0"/>
                        <a:t>(You are in this group if </a:t>
                      </a:r>
                    </a:p>
                    <a:p>
                      <a:pPr algn="ctr"/>
                      <a:r>
                        <a:rPr lang="en-US" dirty="0" smtClean="0"/>
                        <a:t>you make less than…)</a:t>
                      </a:r>
                      <a:endParaRPr lang="en-US" dirty="0"/>
                    </a:p>
                  </a:txBody>
                  <a:tcPr/>
                </a:tc>
              </a:tr>
              <a:tr h="443685">
                <a:tc>
                  <a:txBody>
                    <a:bodyPr/>
                    <a:lstStyle/>
                    <a:p>
                      <a:r>
                        <a:rPr lang="en-US" dirty="0" smtClean="0"/>
                        <a:t>Lowest Fifth</a:t>
                      </a:r>
                      <a:endParaRPr lang="en-US" dirty="0"/>
                    </a:p>
                  </a:txBody>
                  <a:tcPr/>
                </a:tc>
                <a:tc>
                  <a:txBody>
                    <a:bodyPr/>
                    <a:lstStyle/>
                    <a:p>
                      <a:pPr algn="ctr"/>
                      <a:r>
                        <a:rPr lang="en-US" b="1" dirty="0" smtClean="0"/>
                        <a:t>3.3%</a:t>
                      </a:r>
                      <a:endParaRPr lang="en-US" b="1" dirty="0"/>
                    </a:p>
                  </a:txBody>
                  <a:tcPr/>
                </a:tc>
                <a:tc>
                  <a:txBody>
                    <a:bodyPr/>
                    <a:lstStyle/>
                    <a:p>
                      <a:pPr algn="ctr"/>
                      <a:r>
                        <a:rPr lang="en-US" dirty="0" smtClean="0"/>
                        <a:t>$20,000</a:t>
                      </a:r>
                      <a:endParaRPr lang="en-US" dirty="0"/>
                    </a:p>
                  </a:txBody>
                  <a:tcPr/>
                </a:tc>
              </a:tr>
              <a:tr h="443685">
                <a:tc>
                  <a:txBody>
                    <a:bodyPr/>
                    <a:lstStyle/>
                    <a:p>
                      <a:r>
                        <a:rPr lang="en-US" dirty="0" smtClean="0"/>
                        <a:t>Second Fifth</a:t>
                      </a:r>
                      <a:endParaRPr lang="en-US" dirty="0"/>
                    </a:p>
                  </a:txBody>
                  <a:tcPr/>
                </a:tc>
                <a:tc>
                  <a:txBody>
                    <a:bodyPr/>
                    <a:lstStyle/>
                    <a:p>
                      <a:pPr algn="ctr"/>
                      <a:r>
                        <a:rPr lang="en-US" b="0" dirty="0" smtClean="0"/>
                        <a:t>8.5%</a:t>
                      </a:r>
                      <a:endParaRPr lang="en-US" b="0" dirty="0"/>
                    </a:p>
                  </a:txBody>
                  <a:tcPr/>
                </a:tc>
                <a:tc>
                  <a:txBody>
                    <a:bodyPr/>
                    <a:lstStyle/>
                    <a:p>
                      <a:pPr algn="ctr"/>
                      <a:r>
                        <a:rPr lang="en-US" dirty="0" smtClean="0"/>
                        <a:t>$38,043</a:t>
                      </a:r>
                      <a:endParaRPr lang="en-US" dirty="0"/>
                    </a:p>
                  </a:txBody>
                  <a:tcPr/>
                </a:tc>
              </a:tr>
              <a:tr h="443685">
                <a:tc>
                  <a:txBody>
                    <a:bodyPr/>
                    <a:lstStyle/>
                    <a:p>
                      <a:r>
                        <a:rPr lang="en-US" dirty="0" smtClean="0"/>
                        <a:t>Third Fifth</a:t>
                      </a:r>
                      <a:endParaRPr lang="en-US" dirty="0"/>
                    </a:p>
                  </a:txBody>
                  <a:tcPr/>
                </a:tc>
                <a:tc>
                  <a:txBody>
                    <a:bodyPr/>
                    <a:lstStyle/>
                    <a:p>
                      <a:pPr algn="ctr"/>
                      <a:r>
                        <a:rPr lang="en-US" b="0" dirty="0" smtClean="0"/>
                        <a:t>14.6%</a:t>
                      </a:r>
                      <a:endParaRPr lang="en-US" b="0" dirty="0"/>
                    </a:p>
                  </a:txBody>
                  <a:tcPr/>
                </a:tc>
                <a:tc>
                  <a:txBody>
                    <a:bodyPr/>
                    <a:lstStyle/>
                    <a:p>
                      <a:pPr algn="ctr"/>
                      <a:r>
                        <a:rPr lang="en-US" dirty="0" smtClean="0"/>
                        <a:t>$61,735</a:t>
                      </a:r>
                      <a:endParaRPr lang="en-US" dirty="0"/>
                    </a:p>
                  </a:txBody>
                  <a:tcPr/>
                </a:tc>
              </a:tr>
              <a:tr h="443685">
                <a:tc>
                  <a:txBody>
                    <a:bodyPr/>
                    <a:lstStyle/>
                    <a:p>
                      <a:r>
                        <a:rPr lang="en-US" dirty="0" smtClean="0"/>
                        <a:t>Fourth Fifth</a:t>
                      </a:r>
                      <a:endParaRPr lang="en-US" dirty="0"/>
                    </a:p>
                  </a:txBody>
                  <a:tcPr/>
                </a:tc>
                <a:tc>
                  <a:txBody>
                    <a:bodyPr/>
                    <a:lstStyle/>
                    <a:p>
                      <a:pPr algn="ctr"/>
                      <a:r>
                        <a:rPr lang="en-US" b="0" dirty="0" smtClean="0"/>
                        <a:t>23.4%</a:t>
                      </a:r>
                      <a:endParaRPr lang="en-US" b="0" dirty="0"/>
                    </a:p>
                  </a:txBody>
                  <a:tcPr/>
                </a:tc>
                <a:tc>
                  <a:txBody>
                    <a:bodyPr/>
                    <a:lstStyle/>
                    <a:p>
                      <a:pPr algn="ctr"/>
                      <a:r>
                        <a:rPr lang="en-US" dirty="0" smtClean="0"/>
                        <a:t>$100,065</a:t>
                      </a:r>
                      <a:endParaRPr lang="en-US" dirty="0"/>
                    </a:p>
                  </a:txBody>
                  <a:tcPr/>
                </a:tc>
              </a:tr>
              <a:tr h="443685">
                <a:tc>
                  <a:txBody>
                    <a:bodyPr/>
                    <a:lstStyle/>
                    <a:p>
                      <a:r>
                        <a:rPr lang="en-US" dirty="0" smtClean="0"/>
                        <a:t>Highest Fifth</a:t>
                      </a:r>
                      <a:endParaRPr lang="en-US" dirty="0"/>
                    </a:p>
                  </a:txBody>
                  <a:tcPr/>
                </a:tc>
                <a:tc>
                  <a:txBody>
                    <a:bodyPr/>
                    <a:lstStyle/>
                    <a:p>
                      <a:pPr algn="ctr"/>
                      <a:r>
                        <a:rPr lang="en-US" b="1" dirty="0" smtClean="0"/>
                        <a:t>50.2%</a:t>
                      </a:r>
                      <a:endParaRPr lang="en-US" b="1" dirty="0"/>
                    </a:p>
                  </a:txBody>
                  <a:tcPr/>
                </a:tc>
                <a:tc>
                  <a:txBody>
                    <a:bodyPr/>
                    <a:lstStyle/>
                    <a:p>
                      <a:pPr algn="ctr"/>
                      <a:endParaRPr lang="en-US" dirty="0"/>
                    </a:p>
                  </a:txBody>
                  <a:tcPr/>
                </a:tc>
              </a:tr>
              <a:tr h="437607">
                <a:tc>
                  <a:txBody>
                    <a:bodyPr/>
                    <a:lstStyle/>
                    <a:p>
                      <a:endParaRPr lang="en-US" dirty="0"/>
                    </a:p>
                  </a:txBody>
                  <a:tcPr/>
                </a:tc>
                <a:tc>
                  <a:txBody>
                    <a:bodyPr/>
                    <a:lstStyle/>
                    <a:p>
                      <a:pPr algn="ctr"/>
                      <a:endParaRPr lang="en-US" b="1" dirty="0"/>
                    </a:p>
                  </a:txBody>
                  <a:tcPr/>
                </a:tc>
                <a:tc>
                  <a:txBody>
                    <a:bodyPr/>
                    <a:lstStyle/>
                    <a:p>
                      <a:pPr algn="ctr"/>
                      <a:endParaRPr lang="en-US" dirty="0"/>
                    </a:p>
                  </a:txBody>
                  <a:tcPr/>
                </a:tc>
              </a:tr>
              <a:tr h="443685">
                <a:tc>
                  <a:txBody>
                    <a:bodyPr/>
                    <a:lstStyle/>
                    <a:p>
                      <a:r>
                        <a:rPr lang="en-US" dirty="0" smtClean="0"/>
                        <a:t>Top 5%</a:t>
                      </a:r>
                      <a:endParaRPr lang="en-US" dirty="0"/>
                    </a:p>
                  </a:txBody>
                  <a:tcPr/>
                </a:tc>
                <a:tc>
                  <a:txBody>
                    <a:bodyPr/>
                    <a:lstStyle/>
                    <a:p>
                      <a:pPr algn="ctr"/>
                      <a:r>
                        <a:rPr lang="en-US" b="1" dirty="0" smtClean="0"/>
                        <a:t>21.3%</a:t>
                      </a:r>
                      <a:endParaRPr lang="en-US" b="1" dirty="0"/>
                    </a:p>
                  </a:txBody>
                  <a:tcPr/>
                </a:tc>
                <a:tc>
                  <a:txBody>
                    <a:bodyPr/>
                    <a:lstStyle/>
                    <a:p>
                      <a:pPr algn="ctr"/>
                      <a:r>
                        <a:rPr lang="en-US" dirty="0" smtClean="0"/>
                        <a:t>Lower limit = $180,810</a:t>
                      </a:r>
                      <a:endParaRPr lang="en-US" dirty="0"/>
                    </a:p>
                  </a:txBody>
                  <a:tcPr/>
                </a:tc>
              </a:tr>
            </a:tbl>
          </a:graphicData>
        </a:graphic>
      </p:graphicFrame>
      <p:sp>
        <p:nvSpPr>
          <p:cNvPr id="6" name="TextBox 5"/>
          <p:cNvSpPr txBox="1"/>
          <p:nvPr/>
        </p:nvSpPr>
        <p:spPr>
          <a:xfrm>
            <a:off x="76200" y="5429071"/>
            <a:ext cx="8458200" cy="1200329"/>
          </a:xfrm>
          <a:prstGeom prst="rect">
            <a:avLst/>
          </a:prstGeom>
          <a:noFill/>
        </p:spPr>
        <p:txBody>
          <a:bodyPr wrap="square" rtlCol="0">
            <a:spAutoFit/>
          </a:bodyPr>
          <a:lstStyle/>
          <a:p>
            <a:r>
              <a:rPr lang="en-US" sz="1200" dirty="0"/>
              <a:t>U.S. Census Bureau, Current Population Survey, Annual Social and Economic </a:t>
            </a:r>
            <a:r>
              <a:rPr lang="en-US" sz="1200" dirty="0" smtClean="0"/>
              <a:t>Supplements, Tables H-1 and H-2</a:t>
            </a:r>
          </a:p>
          <a:p>
            <a:r>
              <a:rPr lang="en-US" sz="1200" dirty="0">
                <a:hlinkClick r:id="rId3"/>
              </a:rPr>
              <a:t>http://www.census.gov/hhes/www/income/data/historical/household</a:t>
            </a:r>
            <a:r>
              <a:rPr lang="en-US" sz="1200" dirty="0" smtClean="0">
                <a:hlinkClick r:id="rId3"/>
              </a:rPr>
              <a:t>/</a:t>
            </a:r>
            <a:endParaRPr lang="en-US" sz="1200" dirty="0" smtClean="0"/>
          </a:p>
          <a:p>
            <a:r>
              <a:rPr lang="en-US" sz="1200" dirty="0" smtClean="0"/>
              <a:t>Barr, Colin and David Goldman. 2010. </a:t>
            </a:r>
            <a:r>
              <a:rPr lang="en-US" sz="1200" dirty="0"/>
              <a:t>20 highest paid CEOs. </a:t>
            </a:r>
            <a:r>
              <a:rPr lang="en-US" sz="1200" dirty="0">
                <a:hlinkClick r:id="rId4"/>
              </a:rPr>
              <a:t>http://money.cnn.com/galleries/2010/news/1004/gallery.top_ceo_pay</a:t>
            </a:r>
            <a:r>
              <a:rPr lang="en-US" sz="1200" dirty="0" smtClean="0">
                <a:hlinkClick r:id="rId4"/>
              </a:rPr>
              <a:t>/</a:t>
            </a:r>
            <a:r>
              <a:rPr lang="en-US" sz="1200" dirty="0" smtClean="0"/>
              <a:t>.</a:t>
            </a:r>
          </a:p>
          <a:p>
            <a:r>
              <a:rPr lang="en-US" sz="1200" dirty="0" smtClean="0"/>
              <a:t>Freedman, Jonah. No date. The 50 highest-earning </a:t>
            </a:r>
            <a:r>
              <a:rPr lang="en-US" sz="1200" dirty="0"/>
              <a:t>American athletes. </a:t>
            </a:r>
            <a:r>
              <a:rPr lang="en-US" sz="1200" dirty="0">
                <a:hlinkClick r:id="rId5"/>
              </a:rPr>
              <a:t>http://</a:t>
            </a:r>
            <a:r>
              <a:rPr lang="en-US" sz="1200" dirty="0" smtClean="0">
                <a:hlinkClick r:id="rId5"/>
              </a:rPr>
              <a:t>sportsillustrated.cnn.com/specials/fortunate50-2010/index.html</a:t>
            </a:r>
            <a:r>
              <a:rPr lang="en-US" sz="1200" dirty="0" smtClean="0"/>
              <a:t>. </a:t>
            </a:r>
          </a:p>
          <a:p>
            <a:r>
              <a:rPr lang="en-US" sz="1200" dirty="0" smtClean="0"/>
              <a:t>Hollywood’s Highest </a:t>
            </a:r>
            <a:r>
              <a:rPr lang="en-US" sz="1200" dirty="0"/>
              <a:t>Paid Stars 2011. http://www.therichest.org/entertainment/vanityfairtop-40-highest-paid-stars-in-hollywood/</a:t>
            </a:r>
          </a:p>
        </p:txBody>
      </p:sp>
      <p:sp>
        <p:nvSpPr>
          <p:cNvPr id="8" name="Left Arrow Callout 7"/>
          <p:cNvSpPr/>
          <p:nvPr/>
        </p:nvSpPr>
        <p:spPr>
          <a:xfrm>
            <a:off x="6477000" y="3124200"/>
            <a:ext cx="2209800" cy="2209800"/>
          </a:xfrm>
          <a:prstGeom prst="leftArrowCallout">
            <a:avLst>
              <a:gd name="adj1" fmla="val 23350"/>
              <a:gd name="adj2" fmla="val 25000"/>
              <a:gd name="adj3" fmla="val 11529"/>
              <a:gd name="adj4" fmla="val 82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81800" y="3074075"/>
            <a:ext cx="1905000" cy="2031325"/>
          </a:xfrm>
          <a:prstGeom prst="rect">
            <a:avLst/>
          </a:prstGeom>
          <a:noFill/>
        </p:spPr>
        <p:txBody>
          <a:bodyPr wrap="square" rtlCol="0">
            <a:spAutoFit/>
          </a:bodyPr>
          <a:lstStyle/>
          <a:p>
            <a:pPr algn="ctr"/>
            <a:r>
              <a:rPr lang="en-US" dirty="0" smtClean="0">
                <a:solidFill>
                  <a:schemeClr val="bg1"/>
                </a:solidFill>
              </a:rPr>
              <a:t>??</a:t>
            </a:r>
          </a:p>
          <a:p>
            <a:pPr algn="ctr"/>
            <a:r>
              <a:rPr lang="en-US" dirty="0" smtClean="0">
                <a:solidFill>
                  <a:schemeClr val="bg1"/>
                </a:solidFill>
              </a:rPr>
              <a:t>James Cameron = $257 million</a:t>
            </a:r>
          </a:p>
          <a:p>
            <a:pPr algn="ctr"/>
            <a:r>
              <a:rPr lang="en-US" dirty="0" smtClean="0">
                <a:solidFill>
                  <a:schemeClr val="bg1"/>
                </a:solidFill>
              </a:rPr>
              <a:t>Tiger Woods = $90.5 million</a:t>
            </a:r>
          </a:p>
          <a:p>
            <a:pPr algn="ctr"/>
            <a:r>
              <a:rPr lang="en-US" dirty="0" smtClean="0">
                <a:solidFill>
                  <a:schemeClr val="bg1"/>
                </a:solidFill>
              </a:rPr>
              <a:t>Larry Ellison = $84.5 million</a:t>
            </a:r>
            <a:endParaRPr lang="en-US" dirty="0">
              <a:solidFill>
                <a:schemeClr val="bg1"/>
              </a:solidFill>
            </a:endParaRPr>
          </a:p>
        </p:txBody>
      </p:sp>
    </p:spTree>
    <p:extLst>
      <p:ext uri="{BB962C8B-B14F-4D97-AF65-F5344CB8AC3E}">
        <p14:creationId xmlns:p14="http://schemas.microsoft.com/office/powerpoint/2010/main" val="13808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Income Inequality Over Time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447800"/>
            <a:ext cx="7315200" cy="4267200"/>
          </a:xfrm>
        </p:spPr>
      </p:pic>
      <p:sp>
        <p:nvSpPr>
          <p:cNvPr id="7" name="TextBox 6"/>
          <p:cNvSpPr txBox="1"/>
          <p:nvPr/>
        </p:nvSpPr>
        <p:spPr>
          <a:xfrm>
            <a:off x="914400" y="6019800"/>
            <a:ext cx="7010400" cy="646331"/>
          </a:xfrm>
          <a:prstGeom prst="rect">
            <a:avLst/>
          </a:prstGeom>
          <a:noFill/>
        </p:spPr>
        <p:txBody>
          <a:bodyPr wrap="square" rtlCol="0">
            <a:spAutoFit/>
          </a:bodyPr>
          <a:lstStyle/>
          <a:p>
            <a:r>
              <a:rPr lang="en-US" sz="1200" dirty="0" smtClean="0"/>
              <a:t>CNN. </a:t>
            </a:r>
            <a:r>
              <a:rPr lang="en-US" sz="1200" dirty="0"/>
              <a:t>2011. How the middle class became the </a:t>
            </a:r>
            <a:r>
              <a:rPr lang="en-US" sz="1200" dirty="0" smtClean="0"/>
              <a:t>underclass </a:t>
            </a:r>
            <a:r>
              <a:rPr lang="en-US" sz="1200" dirty="0" smtClean="0">
                <a:hlinkClick r:id="rId4"/>
              </a:rPr>
              <a:t>http</a:t>
            </a:r>
            <a:r>
              <a:rPr lang="en-US" sz="1200" dirty="0">
                <a:hlinkClick r:id="rId4"/>
              </a:rPr>
              <a:t>://</a:t>
            </a:r>
            <a:r>
              <a:rPr lang="en-US" sz="1200" dirty="0" smtClean="0">
                <a:hlinkClick r:id="rId4"/>
              </a:rPr>
              <a:t>money.cnn.com/2011/02/16/news/economy/middle_class/index.htm?iid=MPM</a:t>
            </a:r>
            <a:endParaRPr lang="en-US" sz="1200" dirty="0" smtClean="0"/>
          </a:p>
          <a:p>
            <a:r>
              <a:rPr lang="en-US" sz="1200" dirty="0" smtClean="0"/>
              <a:t>For data used to build graph, see </a:t>
            </a:r>
            <a:r>
              <a:rPr lang="en-US" sz="1200" dirty="0" err="1" smtClean="0"/>
              <a:t>Emmanual</a:t>
            </a:r>
            <a:r>
              <a:rPr lang="en-US" sz="1200" dirty="0" smtClean="0"/>
              <a:t> </a:t>
            </a:r>
            <a:r>
              <a:rPr lang="en-US" sz="1200" dirty="0" err="1" smtClean="0"/>
              <a:t>Saez’s</a:t>
            </a:r>
            <a:r>
              <a:rPr lang="en-US" sz="1200" dirty="0"/>
              <a:t> webpage, </a:t>
            </a:r>
            <a:r>
              <a:rPr lang="en-US" sz="1200" dirty="0">
                <a:hlinkClick r:id="rId5"/>
              </a:rPr>
              <a:t>http://elsa.berkeley.edu/~saez</a:t>
            </a:r>
            <a:r>
              <a:rPr lang="en-US" sz="1200" dirty="0" smtClean="0">
                <a:hlinkClick r:id="rId5"/>
              </a:rPr>
              <a:t>/</a:t>
            </a:r>
            <a:r>
              <a:rPr lang="en-US" sz="1200" dirty="0" smtClean="0"/>
              <a:t>. </a:t>
            </a:r>
            <a:endParaRPr lang="en-US" sz="1200" dirty="0"/>
          </a:p>
        </p:txBody>
      </p:sp>
    </p:spTree>
    <p:extLst>
      <p:ext uri="{BB962C8B-B14F-4D97-AF65-F5344CB8AC3E}">
        <p14:creationId xmlns:p14="http://schemas.microsoft.com/office/powerpoint/2010/main" val="1285894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9"/>
            <a:ext cx="8001000" cy="868361"/>
          </a:xfrm>
        </p:spPr>
        <p:txBody>
          <a:bodyPr/>
          <a:lstStyle/>
          <a:p>
            <a:r>
              <a:rPr lang="en-US" dirty="0" smtClean="0"/>
              <a:t>Income Inequality: Executive Pay</a:t>
            </a:r>
            <a:endParaRPr lang="en-US" dirty="0"/>
          </a:p>
        </p:txBody>
      </p:sp>
      <p:sp>
        <p:nvSpPr>
          <p:cNvPr id="3" name="Content Placeholder 2"/>
          <p:cNvSpPr>
            <a:spLocks noGrp="1"/>
          </p:cNvSpPr>
          <p:nvPr>
            <p:ph idx="1"/>
          </p:nvPr>
        </p:nvSpPr>
        <p:spPr>
          <a:xfrm>
            <a:off x="457200" y="1600200"/>
            <a:ext cx="7620000" cy="4267200"/>
          </a:xfrm>
        </p:spPr>
        <p:txBody>
          <a:bodyPr>
            <a:normAutofit/>
          </a:bodyPr>
          <a:lstStyle/>
          <a:p>
            <a:pPr marL="114300" indent="0">
              <a:buNone/>
            </a:pPr>
            <a:endParaRPr lang="en-US" dirty="0" smtClean="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smtClean="0"/>
          </a:p>
          <a:p>
            <a:pPr marL="114300" indent="0">
              <a:buNone/>
            </a:pPr>
            <a:endParaRPr lang="en-US" sz="2000" dirty="0" smtClean="0"/>
          </a:p>
          <a:p>
            <a:pPr marL="114300" indent="0">
              <a:buNone/>
            </a:pPr>
            <a:endParaRPr lang="en-US" sz="2000" dirty="0" smtClean="0"/>
          </a:p>
          <a:p>
            <a:pPr marL="114300" indent="0">
              <a:buNone/>
            </a:pPr>
            <a:r>
              <a:rPr lang="en-US" dirty="0" smtClean="0"/>
              <a:t>Repeated </a:t>
            </a:r>
            <a:r>
              <a:rPr lang="en-US" dirty="0"/>
              <a:t>surveys </a:t>
            </a:r>
            <a:r>
              <a:rPr lang="en-US" dirty="0" smtClean="0"/>
              <a:t>“since </a:t>
            </a:r>
            <a:r>
              <a:rPr lang="en-US" dirty="0"/>
              <a:t>1987 have found that 60 percent or more of Americans agree or strongly agree with the statement that </a:t>
            </a:r>
            <a:r>
              <a:rPr lang="en-US" dirty="0" smtClean="0"/>
              <a:t>‘differences </a:t>
            </a:r>
            <a:r>
              <a:rPr lang="en-US" dirty="0"/>
              <a:t>in income in America are too large</a:t>
            </a:r>
            <a:r>
              <a:rPr lang="en-US" dirty="0" smtClean="0"/>
              <a:t>.’”</a:t>
            </a: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1000"/>
                    </a14:imgEffect>
                    <a14:imgEffect>
                      <a14:brightnessContrast bright="-2000" contrast="18000"/>
                    </a14:imgEffect>
                  </a14:imgLayer>
                </a14:imgProps>
              </a:ext>
              <a:ext uri="{28A0092B-C50C-407E-A947-70E740481C1C}">
                <a14:useLocalDpi xmlns:a14="http://schemas.microsoft.com/office/drawing/2010/main" val="0"/>
              </a:ext>
            </a:extLst>
          </a:blip>
          <a:srcRect/>
          <a:stretch>
            <a:fillRect/>
          </a:stretch>
        </p:blipFill>
        <p:spPr bwMode="auto">
          <a:xfrm>
            <a:off x="2627376" y="1143000"/>
            <a:ext cx="508819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6019800"/>
            <a:ext cx="7467600" cy="646331"/>
          </a:xfrm>
          <a:prstGeom prst="rect">
            <a:avLst/>
          </a:prstGeom>
          <a:noFill/>
        </p:spPr>
        <p:txBody>
          <a:bodyPr wrap="square" rtlCol="0">
            <a:spAutoFit/>
          </a:bodyPr>
          <a:lstStyle/>
          <a:p>
            <a:r>
              <a:rPr lang="en-US" sz="1200" dirty="0" err="1"/>
              <a:t>Whoriskey</a:t>
            </a:r>
            <a:r>
              <a:rPr lang="en-US" sz="1200" dirty="0"/>
              <a:t>, Peter. 2011. With executive pay, rich pull away from rest of America. </a:t>
            </a:r>
            <a:r>
              <a:rPr lang="en-US" sz="1200" i="1" dirty="0"/>
              <a:t>Washington Post</a:t>
            </a:r>
            <a:r>
              <a:rPr lang="en-US" sz="1200" dirty="0"/>
              <a:t>, June 18. </a:t>
            </a:r>
            <a:r>
              <a:rPr lang="en-US" sz="1200" dirty="0">
                <a:hlinkClick r:id="rId5"/>
              </a:rPr>
              <a:t>http://www.washingtonpost.com/business/economy/with-executive-pay-rich-pull-away-from-rest-of-america/2011/06/13/AGKG9jaH_story.html</a:t>
            </a:r>
            <a:r>
              <a:rPr lang="en-US" sz="1200" dirty="0"/>
              <a:t>. </a:t>
            </a:r>
          </a:p>
        </p:txBody>
      </p:sp>
      <p:sp>
        <p:nvSpPr>
          <p:cNvPr id="5" name="TextBox 4"/>
          <p:cNvSpPr txBox="1"/>
          <p:nvPr/>
        </p:nvSpPr>
        <p:spPr>
          <a:xfrm>
            <a:off x="457200" y="1828800"/>
            <a:ext cx="1905000" cy="1683538"/>
          </a:xfrm>
          <a:prstGeom prst="rect">
            <a:avLst/>
          </a:prstGeom>
          <a:noFill/>
        </p:spPr>
        <p:txBody>
          <a:bodyPr wrap="square" rtlCol="0">
            <a:spAutoFit/>
          </a:bodyPr>
          <a:lstStyle/>
          <a:p>
            <a:pPr marL="114300" lvl="0">
              <a:spcBef>
                <a:spcPct val="20000"/>
              </a:spcBef>
              <a:buClr>
                <a:srgbClr val="A9A57C"/>
              </a:buClr>
            </a:pPr>
            <a:r>
              <a:rPr lang="en-US" sz="1100" dirty="0" smtClean="0">
                <a:solidFill>
                  <a:srgbClr val="2F2B20"/>
                </a:solidFill>
              </a:rPr>
              <a:t>* Based </a:t>
            </a:r>
            <a:r>
              <a:rPr lang="en-US" sz="1100" dirty="0">
                <a:solidFill>
                  <a:srgbClr val="2F2B20"/>
                </a:solidFill>
              </a:rPr>
              <a:t>on the salary, bonuses and stock options of the three highest-paid officers in the largest 50 firms</a:t>
            </a:r>
            <a:r>
              <a:rPr lang="en-US" sz="1100" dirty="0" smtClean="0">
                <a:solidFill>
                  <a:srgbClr val="2F2B20"/>
                </a:solidFill>
              </a:rPr>
              <a:t>.</a:t>
            </a:r>
          </a:p>
          <a:p>
            <a:pPr marL="114300" lvl="0">
              <a:spcBef>
                <a:spcPct val="20000"/>
              </a:spcBef>
              <a:buClr>
                <a:srgbClr val="A9A57C"/>
              </a:buClr>
            </a:pPr>
            <a:r>
              <a:rPr lang="en-US" sz="1100" dirty="0" smtClean="0">
                <a:solidFill>
                  <a:srgbClr val="2F2B20"/>
                </a:solidFill>
              </a:rPr>
              <a:t>** </a:t>
            </a:r>
            <a:r>
              <a:rPr lang="en-US" sz="1100" dirty="0">
                <a:solidFill>
                  <a:srgbClr val="2F2B20"/>
                </a:solidFill>
              </a:rPr>
              <a:t>Calculated from Bureau of Economic Analysis data. </a:t>
            </a:r>
            <a:endParaRPr lang="en-US" sz="1100" dirty="0" smtClean="0">
              <a:solidFill>
                <a:srgbClr val="2F2B20"/>
              </a:solidFill>
            </a:endParaRPr>
          </a:p>
          <a:p>
            <a:pPr marL="114300" lvl="0">
              <a:spcBef>
                <a:spcPct val="20000"/>
              </a:spcBef>
              <a:buClr>
                <a:srgbClr val="A9A57C"/>
              </a:buClr>
            </a:pPr>
            <a:r>
              <a:rPr lang="en-US" sz="1100" dirty="0" smtClean="0">
                <a:solidFill>
                  <a:srgbClr val="2F2B20"/>
                </a:solidFill>
              </a:rPr>
              <a:t>NOTE</a:t>
            </a:r>
            <a:r>
              <a:rPr lang="en-US" sz="1100" dirty="0">
                <a:solidFill>
                  <a:srgbClr val="2F2B20"/>
                </a:solidFill>
              </a:rPr>
              <a:t>: All figures have been adjusted for inflation. </a:t>
            </a:r>
          </a:p>
        </p:txBody>
      </p:sp>
    </p:spTree>
    <p:extLst>
      <p:ext uri="{BB962C8B-B14F-4D97-AF65-F5344CB8AC3E}">
        <p14:creationId xmlns:p14="http://schemas.microsoft.com/office/powerpoint/2010/main" val="24980943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6407251</TotalTime>
  <Words>3877</Words>
  <Application>Microsoft Office PowerPoint</Application>
  <PresentationFormat>On-screen Show (4:3)</PresentationFormat>
  <Paragraphs>418</Paragraphs>
  <Slides>40</Slides>
  <Notes>37</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Adjacency</vt:lpstr>
      <vt:lpstr>The Rich Get Richer and the Poor Get Prison:  Inequality, Corporate Power and Crime</vt:lpstr>
      <vt:lpstr>PowerPoint Presentation</vt:lpstr>
      <vt:lpstr>Roadmap</vt:lpstr>
      <vt:lpstr>Defining Class</vt:lpstr>
      <vt:lpstr>Income Overview</vt:lpstr>
      <vt:lpstr>Income Privilege</vt:lpstr>
      <vt:lpstr>Income Distribution, 2010</vt:lpstr>
      <vt:lpstr>Income Inequality Over Time</vt:lpstr>
      <vt:lpstr>Income Inequality: Executive Pay</vt:lpstr>
      <vt:lpstr>Income Inequality: International Comparisons</vt:lpstr>
      <vt:lpstr>Intergenerational Mobility</vt:lpstr>
      <vt:lpstr>Wealth Overview</vt:lpstr>
      <vt:lpstr>Wealth Distribution, 2007</vt:lpstr>
      <vt:lpstr>PowerPoint Presentation</vt:lpstr>
      <vt:lpstr>Ideology is more efficient to secure an unequal social order than force because it persuades those who have little that the situation is natural, inevitable, just and deserved. </vt:lpstr>
      <vt:lpstr>Actual, estimated and ideal distributions of wealth </vt:lpstr>
      <vt:lpstr>Understanding inequality must include the economic and political power of corporate ‘persons’</vt:lpstr>
      <vt:lpstr>Inequality between real and corporate persons,  2010</vt:lpstr>
      <vt:lpstr>Country GDP v Corporate Revenue, 2010</vt:lpstr>
      <vt:lpstr>Inequality &amp; Criminology</vt:lpstr>
      <vt:lpstr>Inequality &amp; crimes of the poor</vt:lpstr>
      <vt:lpstr>Inequality &amp; Violence I</vt:lpstr>
      <vt:lpstr>Inequality &amp; Violence II</vt:lpstr>
      <vt:lpstr>Inequality &amp; crimes of the rich</vt:lpstr>
      <vt:lpstr>Financial institutions in top 100 largest economies, 2008</vt:lpstr>
      <vt:lpstr>Fines sound large, but…</vt:lpstr>
      <vt:lpstr>Inequality, Corporate Dominion &amp; Crime: the case of GE</vt:lpstr>
      <vt:lpstr>GE’s media ownership</vt:lpstr>
      <vt:lpstr>2010 GE reported US profits of $5.1 billion, paid no taxes and claimed a credit of $3.2 billion</vt:lpstr>
      <vt:lpstr>GE owns USA network, so White Collar presents narrow apolitical examples</vt:lpstr>
      <vt:lpstr>White Collar  v “Ripped from the Headlines” mortgage fraud</vt:lpstr>
      <vt:lpstr>Limits of discourse on corporate crime in the corporate media</vt:lpstr>
      <vt:lpstr>Limits of discourse on corporate crime in the corporate media</vt:lpstr>
      <vt:lpstr>Conclusions</vt:lpstr>
      <vt:lpstr>I More inequality than you realize</vt:lpstr>
      <vt:lpstr>II Redistribution reduces crime</vt:lpstr>
      <vt:lpstr>III Rule of Law increasingly broken</vt:lpstr>
      <vt:lpstr>IV Corporations have more power and less conscience than you realize</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Rich Get Richer and the Poor Get Prison: Inequality, Corporate Power and Crime</dc:title>
  <dc:creator>Paul</dc:creator>
  <cp:lastModifiedBy>Paul</cp:lastModifiedBy>
  <cp:revision>238</cp:revision>
  <dcterms:created xsi:type="dcterms:W3CDTF">2012-02-29T21:45:54Z</dcterms:created>
  <dcterms:modified xsi:type="dcterms:W3CDTF">2014-08-02T14:09:35Z</dcterms:modified>
</cp:coreProperties>
</file>