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01" r:id="rId3"/>
    <p:sldId id="302" r:id="rId4"/>
    <p:sldId id="279" r:id="rId5"/>
    <p:sldId id="275" r:id="rId6"/>
    <p:sldId id="274" r:id="rId7"/>
    <p:sldId id="273" r:id="rId8"/>
    <p:sldId id="282" r:id="rId9"/>
    <p:sldId id="272" r:id="rId10"/>
    <p:sldId id="276" r:id="rId11"/>
    <p:sldId id="277" r:id="rId12"/>
    <p:sldId id="278" r:id="rId13"/>
    <p:sldId id="283" r:id="rId14"/>
    <p:sldId id="303" r:id="rId15"/>
    <p:sldId id="284" r:id="rId16"/>
    <p:sldId id="258" r:id="rId17"/>
    <p:sldId id="259" r:id="rId18"/>
    <p:sldId id="304" r:id="rId19"/>
    <p:sldId id="269" r:id="rId20"/>
    <p:sldId id="291" r:id="rId21"/>
    <p:sldId id="286" r:id="rId22"/>
    <p:sldId id="292" r:id="rId23"/>
    <p:sldId id="293" r:id="rId24"/>
    <p:sldId id="287" r:id="rId25"/>
    <p:sldId id="296" r:id="rId26"/>
    <p:sldId id="297" r:id="rId27"/>
    <p:sldId id="299" r:id="rId28"/>
    <p:sldId id="305" r:id="rId29"/>
    <p:sldId id="298" r:id="rId30"/>
    <p:sldId id="306"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33" autoAdjust="0"/>
  </p:normalViewPr>
  <p:slideViewPr>
    <p:cSldViewPr>
      <p:cViewPr varScale="1">
        <p:scale>
          <a:sx n="80" d="100"/>
          <a:sy n="80" d="100"/>
        </p:scale>
        <p:origin x="-1522" y="-77"/>
      </p:cViewPr>
      <p:guideLst>
        <p:guide orient="horz" pos="2160"/>
        <p:guide pos="2880"/>
      </p:guideLst>
    </p:cSldViewPr>
  </p:slideViewPr>
  <p:notesTextViewPr>
    <p:cViewPr>
      <p:scale>
        <a:sx n="1" d="1"/>
        <a:sy n="1" d="1"/>
      </p:scale>
      <p:origin x="0" y="0"/>
    </p:cViewPr>
  </p:notesTextViewPr>
  <p:sorterViewPr>
    <p:cViewPr>
      <p:scale>
        <a:sx n="100" d="100"/>
        <a:sy n="100" d="100"/>
      </p:scale>
      <p:origin x="0" y="12907"/>
    </p:cViewPr>
  </p:sorterViewPr>
  <p:notesViewPr>
    <p:cSldViewPr>
      <p:cViewPr varScale="1">
        <p:scale>
          <a:sx n="66" d="100"/>
          <a:sy n="66" d="100"/>
        </p:scale>
        <p:origin x="-1651"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8DD0E26-F268-40E1-ADA8-E574DB546EE7}" type="datetimeFigureOut">
              <a:rPr lang="en-US" smtClean="0"/>
              <a:t>8/2/2014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792D7FE-515F-4F89-9588-9F0B96F7716F}" type="slidenum">
              <a:rPr lang="en-US" smtClean="0"/>
              <a:t>‹#›</a:t>
            </a:fld>
            <a:endParaRPr lang="en-US"/>
          </a:p>
        </p:txBody>
      </p:sp>
    </p:spTree>
    <p:extLst>
      <p:ext uri="{BB962C8B-B14F-4D97-AF65-F5344CB8AC3E}">
        <p14:creationId xmlns:p14="http://schemas.microsoft.com/office/powerpoint/2010/main" val="1945973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5C249B3-D26C-40A3-8955-D94F78BD3353}" type="datetimeFigureOut">
              <a:rPr lang="en-US" smtClean="0"/>
              <a:t>8/2/2014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AE9EA32-7AB1-4486-BA0B-38054666EA39}" type="slidenum">
              <a:rPr lang="en-US" smtClean="0"/>
              <a:t>‹#›</a:t>
            </a:fld>
            <a:endParaRPr lang="en-US"/>
          </a:p>
        </p:txBody>
      </p:sp>
    </p:spTree>
    <p:extLst>
      <p:ext uri="{BB962C8B-B14F-4D97-AF65-F5344CB8AC3E}">
        <p14:creationId xmlns:p14="http://schemas.microsoft.com/office/powerpoint/2010/main" val="353761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2013. Criminology Needs More Class; Inequality, Corporate Persons and an Impoverished Discipline. Available, http://www.paulsjusticeblog.com/2012/11/criminology_needs_more_class.php. </a:t>
            </a:r>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1</a:t>
            </a:fld>
            <a:endParaRPr lang="en-US"/>
          </a:p>
        </p:txBody>
      </p:sp>
    </p:spTree>
    <p:extLst>
      <p:ext uri="{BB962C8B-B14F-4D97-AF65-F5344CB8AC3E}">
        <p14:creationId xmlns:p14="http://schemas.microsoft.com/office/powerpoint/2010/main" val="221532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10</a:t>
            </a:fld>
            <a:endParaRPr lang="en-US"/>
          </a:p>
        </p:txBody>
      </p:sp>
    </p:spTree>
    <p:extLst>
      <p:ext uri="{BB962C8B-B14F-4D97-AF65-F5344CB8AC3E}">
        <p14:creationId xmlns:p14="http://schemas.microsoft.com/office/powerpoint/2010/main" val="2247921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11</a:t>
            </a:fld>
            <a:endParaRPr lang="en-US"/>
          </a:p>
        </p:txBody>
      </p:sp>
    </p:spTree>
    <p:extLst>
      <p:ext uri="{BB962C8B-B14F-4D97-AF65-F5344CB8AC3E}">
        <p14:creationId xmlns:p14="http://schemas.microsoft.com/office/powerpoint/2010/main" val="314308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12</a:t>
            </a:fld>
            <a:endParaRPr lang="en-US"/>
          </a:p>
        </p:txBody>
      </p:sp>
    </p:spTree>
    <p:extLst>
      <p:ext uri="{BB962C8B-B14F-4D97-AF65-F5344CB8AC3E}">
        <p14:creationId xmlns:p14="http://schemas.microsoft.com/office/powerpoint/2010/main" val="162239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13</a:t>
            </a:fld>
            <a:endParaRPr lang="en-US"/>
          </a:p>
        </p:txBody>
      </p:sp>
    </p:spTree>
    <p:extLst>
      <p:ext uri="{BB962C8B-B14F-4D97-AF65-F5344CB8AC3E}">
        <p14:creationId xmlns:p14="http://schemas.microsoft.com/office/powerpoint/2010/main" val="18563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14</a:t>
            </a:fld>
            <a:endParaRPr lang="en-US"/>
          </a:p>
        </p:txBody>
      </p:sp>
    </p:spTree>
    <p:extLst>
      <p:ext uri="{BB962C8B-B14F-4D97-AF65-F5344CB8AC3E}">
        <p14:creationId xmlns:p14="http://schemas.microsoft.com/office/powerpoint/2010/main" val="2115330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15</a:t>
            </a:fld>
            <a:endParaRPr lang="en-US"/>
          </a:p>
        </p:txBody>
      </p:sp>
    </p:spTree>
    <p:extLst>
      <p:ext uri="{BB962C8B-B14F-4D97-AF65-F5344CB8AC3E}">
        <p14:creationId xmlns:p14="http://schemas.microsoft.com/office/powerpoint/2010/main" val="2242878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16</a:t>
            </a:fld>
            <a:endParaRPr lang="en-US"/>
          </a:p>
        </p:txBody>
      </p:sp>
    </p:spTree>
    <p:extLst>
      <p:ext uri="{BB962C8B-B14F-4D97-AF65-F5344CB8AC3E}">
        <p14:creationId xmlns:p14="http://schemas.microsoft.com/office/powerpoint/2010/main" val="2385706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17</a:t>
            </a:fld>
            <a:endParaRPr lang="en-US"/>
          </a:p>
        </p:txBody>
      </p:sp>
    </p:spTree>
    <p:extLst>
      <p:ext uri="{BB962C8B-B14F-4D97-AF65-F5344CB8AC3E}">
        <p14:creationId xmlns:p14="http://schemas.microsoft.com/office/powerpoint/2010/main" val="302245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18</a:t>
            </a:fld>
            <a:endParaRPr lang="en-US"/>
          </a:p>
        </p:txBody>
      </p:sp>
    </p:spTree>
    <p:extLst>
      <p:ext uri="{BB962C8B-B14F-4D97-AF65-F5344CB8AC3E}">
        <p14:creationId xmlns:p14="http://schemas.microsoft.com/office/powerpoint/2010/main" val="101518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19</a:t>
            </a:fld>
            <a:endParaRPr lang="en-US"/>
          </a:p>
        </p:txBody>
      </p:sp>
    </p:spTree>
    <p:extLst>
      <p:ext uri="{BB962C8B-B14F-4D97-AF65-F5344CB8AC3E}">
        <p14:creationId xmlns:p14="http://schemas.microsoft.com/office/powerpoint/2010/main" val="138519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2</a:t>
            </a:fld>
            <a:endParaRPr lang="en-US"/>
          </a:p>
        </p:txBody>
      </p:sp>
    </p:spTree>
    <p:extLst>
      <p:ext uri="{BB962C8B-B14F-4D97-AF65-F5344CB8AC3E}">
        <p14:creationId xmlns:p14="http://schemas.microsoft.com/office/powerpoint/2010/main" val="18162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20</a:t>
            </a:fld>
            <a:endParaRPr lang="en-US"/>
          </a:p>
        </p:txBody>
      </p:sp>
    </p:spTree>
    <p:extLst>
      <p:ext uri="{BB962C8B-B14F-4D97-AF65-F5344CB8AC3E}">
        <p14:creationId xmlns:p14="http://schemas.microsoft.com/office/powerpoint/2010/main" val="1277486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21</a:t>
            </a:fld>
            <a:endParaRPr lang="en-US"/>
          </a:p>
        </p:txBody>
      </p:sp>
    </p:spTree>
    <p:extLst>
      <p:ext uri="{BB962C8B-B14F-4D97-AF65-F5344CB8AC3E}">
        <p14:creationId xmlns:p14="http://schemas.microsoft.com/office/powerpoint/2010/main" val="2737729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22</a:t>
            </a:fld>
            <a:endParaRPr lang="en-US"/>
          </a:p>
        </p:txBody>
      </p:sp>
    </p:spTree>
    <p:extLst>
      <p:ext uri="{BB962C8B-B14F-4D97-AF65-F5344CB8AC3E}">
        <p14:creationId xmlns:p14="http://schemas.microsoft.com/office/powerpoint/2010/main" val="1361973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endParaRPr lang="en-US" dirty="0"/>
          </a:p>
        </p:txBody>
      </p:sp>
      <p:sp>
        <p:nvSpPr>
          <p:cNvPr id="4" name="Slide Number Placeholder 3"/>
          <p:cNvSpPr>
            <a:spLocks noGrp="1"/>
          </p:cNvSpPr>
          <p:nvPr>
            <p:ph type="sldNum" sz="quarter" idx="10"/>
          </p:nvPr>
        </p:nvSpPr>
        <p:spPr/>
        <p:txBody>
          <a:bodyPr/>
          <a:lstStyle/>
          <a:p>
            <a:fld id="{1AE9EA32-7AB1-4486-BA0B-38054666EA39}" type="slidenum">
              <a:rPr lang="en-US" smtClean="0"/>
              <a:t>23</a:t>
            </a:fld>
            <a:endParaRPr lang="en-US"/>
          </a:p>
        </p:txBody>
      </p:sp>
    </p:spTree>
    <p:extLst>
      <p:ext uri="{BB962C8B-B14F-4D97-AF65-F5344CB8AC3E}">
        <p14:creationId xmlns:p14="http://schemas.microsoft.com/office/powerpoint/2010/main" val="4138958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24</a:t>
            </a:fld>
            <a:endParaRPr lang="en-US"/>
          </a:p>
        </p:txBody>
      </p:sp>
    </p:spTree>
    <p:extLst>
      <p:ext uri="{BB962C8B-B14F-4D97-AF65-F5344CB8AC3E}">
        <p14:creationId xmlns:p14="http://schemas.microsoft.com/office/powerpoint/2010/main" val="2540587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25</a:t>
            </a:fld>
            <a:endParaRPr lang="en-US"/>
          </a:p>
        </p:txBody>
      </p:sp>
    </p:spTree>
    <p:extLst>
      <p:ext uri="{BB962C8B-B14F-4D97-AF65-F5344CB8AC3E}">
        <p14:creationId xmlns:p14="http://schemas.microsoft.com/office/powerpoint/2010/main" val="142568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26</a:t>
            </a:fld>
            <a:endParaRPr lang="en-US"/>
          </a:p>
        </p:txBody>
      </p:sp>
    </p:spTree>
    <p:extLst>
      <p:ext uri="{BB962C8B-B14F-4D97-AF65-F5344CB8AC3E}">
        <p14:creationId xmlns:p14="http://schemas.microsoft.com/office/powerpoint/2010/main" val="778080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27</a:t>
            </a:fld>
            <a:endParaRPr lang="en-US"/>
          </a:p>
        </p:txBody>
      </p:sp>
    </p:spTree>
    <p:extLst>
      <p:ext uri="{BB962C8B-B14F-4D97-AF65-F5344CB8AC3E}">
        <p14:creationId xmlns:p14="http://schemas.microsoft.com/office/powerpoint/2010/main" val="1886847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28</a:t>
            </a:fld>
            <a:endParaRPr lang="en-US"/>
          </a:p>
        </p:txBody>
      </p:sp>
    </p:spTree>
    <p:extLst>
      <p:ext uri="{BB962C8B-B14F-4D97-AF65-F5344CB8AC3E}">
        <p14:creationId xmlns:p14="http://schemas.microsoft.com/office/powerpoint/2010/main" val="1124055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29</a:t>
            </a:fld>
            <a:endParaRPr lang="en-US"/>
          </a:p>
        </p:txBody>
      </p:sp>
    </p:spTree>
    <p:extLst>
      <p:ext uri="{BB962C8B-B14F-4D97-AF65-F5344CB8AC3E}">
        <p14:creationId xmlns:p14="http://schemas.microsoft.com/office/powerpoint/2010/main" val="141684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3</a:t>
            </a:fld>
            <a:endParaRPr lang="en-US"/>
          </a:p>
        </p:txBody>
      </p:sp>
    </p:spTree>
    <p:extLst>
      <p:ext uri="{BB962C8B-B14F-4D97-AF65-F5344CB8AC3E}">
        <p14:creationId xmlns:p14="http://schemas.microsoft.com/office/powerpoint/2010/main" val="3987593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dirty="0" smtClean="0"/>
              <a:t>Leighton, Paul. 2013. Criminology Needs More Class; Inequality, Corporate Persons and an Impoverished Discipline. </a:t>
            </a:r>
            <a:r>
              <a:rPr lang="en-US" sz="1400" smtClean="0"/>
              <a:t>Available, http://www.paulsjusticeblog.com/2012/11/criminology_needs_more_class.php. </a:t>
            </a:r>
          </a:p>
        </p:txBody>
      </p:sp>
      <p:sp>
        <p:nvSpPr>
          <p:cNvPr id="4" name="Slide Number Placeholder 3"/>
          <p:cNvSpPr>
            <a:spLocks noGrp="1"/>
          </p:cNvSpPr>
          <p:nvPr>
            <p:ph type="sldNum" sz="quarter" idx="10"/>
          </p:nvPr>
        </p:nvSpPr>
        <p:spPr/>
        <p:txBody>
          <a:bodyPr/>
          <a:lstStyle/>
          <a:p>
            <a:fld id="{5005EC70-E2BF-481A-9BBA-3E4F97540A9F}" type="slidenum">
              <a:rPr lang="en-US" smtClean="0"/>
              <a:t>30</a:t>
            </a:fld>
            <a:endParaRPr lang="en-US"/>
          </a:p>
        </p:txBody>
      </p:sp>
    </p:spTree>
    <p:extLst>
      <p:ext uri="{BB962C8B-B14F-4D97-AF65-F5344CB8AC3E}">
        <p14:creationId xmlns:p14="http://schemas.microsoft.com/office/powerpoint/2010/main" val="199703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4</a:t>
            </a:fld>
            <a:endParaRPr lang="en-US"/>
          </a:p>
        </p:txBody>
      </p:sp>
    </p:spTree>
    <p:extLst>
      <p:ext uri="{BB962C8B-B14F-4D97-AF65-F5344CB8AC3E}">
        <p14:creationId xmlns:p14="http://schemas.microsoft.com/office/powerpoint/2010/main" val="48750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5</a:t>
            </a:fld>
            <a:endParaRPr lang="en-US"/>
          </a:p>
        </p:txBody>
      </p:sp>
    </p:spTree>
    <p:extLst>
      <p:ext uri="{BB962C8B-B14F-4D97-AF65-F5344CB8AC3E}">
        <p14:creationId xmlns:p14="http://schemas.microsoft.com/office/powerpoint/2010/main" val="20817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6</a:t>
            </a:fld>
            <a:endParaRPr lang="en-US"/>
          </a:p>
        </p:txBody>
      </p:sp>
    </p:spTree>
    <p:extLst>
      <p:ext uri="{BB962C8B-B14F-4D97-AF65-F5344CB8AC3E}">
        <p14:creationId xmlns:p14="http://schemas.microsoft.com/office/powerpoint/2010/main" val="85460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7</a:t>
            </a:fld>
            <a:endParaRPr lang="en-US"/>
          </a:p>
        </p:txBody>
      </p:sp>
    </p:spTree>
    <p:extLst>
      <p:ext uri="{BB962C8B-B14F-4D97-AF65-F5344CB8AC3E}">
        <p14:creationId xmlns:p14="http://schemas.microsoft.com/office/powerpoint/2010/main" val="24020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8</a:t>
            </a:fld>
            <a:endParaRPr lang="en-US"/>
          </a:p>
        </p:txBody>
      </p:sp>
    </p:spTree>
    <p:extLst>
      <p:ext uri="{BB962C8B-B14F-4D97-AF65-F5344CB8AC3E}">
        <p14:creationId xmlns:p14="http://schemas.microsoft.com/office/powerpoint/2010/main" val="280304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Leighton, Paul. 2013. Criminology Needs More Class; Inequality, Corporate Persons and an Impoverished Discipline. Available, http://www.paulsjusticeblog.com/2012/11/criminology_needs_more_class.php. </a:t>
            </a:r>
          </a:p>
        </p:txBody>
      </p:sp>
      <p:sp>
        <p:nvSpPr>
          <p:cNvPr id="4" name="Slide Number Placeholder 3"/>
          <p:cNvSpPr>
            <a:spLocks noGrp="1"/>
          </p:cNvSpPr>
          <p:nvPr>
            <p:ph type="sldNum" sz="quarter" idx="10"/>
          </p:nvPr>
        </p:nvSpPr>
        <p:spPr/>
        <p:txBody>
          <a:bodyPr/>
          <a:lstStyle/>
          <a:p>
            <a:fld id="{1AE9EA32-7AB1-4486-BA0B-38054666EA39}" type="slidenum">
              <a:rPr lang="en-US" smtClean="0"/>
              <a:t>9</a:t>
            </a:fld>
            <a:endParaRPr lang="en-US"/>
          </a:p>
        </p:txBody>
      </p:sp>
    </p:spTree>
    <p:extLst>
      <p:ext uri="{BB962C8B-B14F-4D97-AF65-F5344CB8AC3E}">
        <p14:creationId xmlns:p14="http://schemas.microsoft.com/office/powerpoint/2010/main" val="247775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17DFB-0016-4143-8716-649B2EA4905A}"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7DFB-0016-4143-8716-649B2EA4905A}"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7DFB-0016-4143-8716-649B2EA4905A}"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7DFB-0016-4143-8716-649B2EA4905A}"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17DFB-0016-4143-8716-649B2EA4905A}"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017DFB-0016-4143-8716-649B2EA4905A}" type="datetimeFigureOut">
              <a:rPr lang="en-US" smtClean="0"/>
              <a:t>8/2/2014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017DFB-0016-4143-8716-649B2EA4905A}" type="datetimeFigureOut">
              <a:rPr lang="en-US" smtClean="0"/>
              <a:t>8/2/2014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017DFB-0016-4143-8716-649B2EA4905A}" type="datetimeFigureOut">
              <a:rPr lang="en-US" smtClean="0"/>
              <a:t>8/2/2014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17DFB-0016-4143-8716-649B2EA4905A}" type="datetimeFigureOut">
              <a:rPr lang="en-US" smtClean="0"/>
              <a:t>8/2/2014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54555-1A94-4298-9978-8C6EE92D44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17DFB-0016-4143-8716-649B2EA4905A}" type="datetimeFigureOut">
              <a:rPr lang="en-US" smtClean="0"/>
              <a:t>8/2/2014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54555-1A94-4298-9978-8C6EE92D444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A017DFB-0016-4143-8716-649B2EA4905A}" type="datetimeFigureOut">
              <a:rPr lang="en-US" smtClean="0"/>
              <a:t>8/2/2014</a:t>
            </a:fld>
            <a:endParaRPr lang="en-US"/>
          </a:p>
        </p:txBody>
      </p:sp>
      <p:sp>
        <p:nvSpPr>
          <p:cNvPr id="9" name="Slide Number Placeholder 8"/>
          <p:cNvSpPr>
            <a:spLocks noGrp="1"/>
          </p:cNvSpPr>
          <p:nvPr>
            <p:ph type="sldNum" sz="quarter" idx="11"/>
          </p:nvPr>
        </p:nvSpPr>
        <p:spPr/>
        <p:txBody>
          <a:bodyPr/>
          <a:lstStyle/>
          <a:p>
            <a:fld id="{98654555-1A94-4298-9978-8C6EE92D444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8654555-1A94-4298-9978-8C6EE92D444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A017DFB-0016-4143-8716-649B2EA4905A}" type="datetimeFigureOut">
              <a:rPr lang="en-US" smtClean="0"/>
              <a:t>8/2/2014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washingtonpost.com/business/economy/with-executive-pay-rich-pull-away-from-rest-of-america/2011/06/13/AGKG9jaH_story.html"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washingtonpost.com/wp-srv/special/business/income-inequality/" TargetMode="Externa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ederalreserve.gov/pubs/feds/2009/200913/200913pap.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hyperlink" Target="http://occuprint.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money.cnn.com/magazines/fortune/fortune500/2010/full_list/" TargetMode="External"/><Relationship Id="rId5" Type="http://schemas.openxmlformats.org/officeDocument/2006/relationships/hyperlink" Target="http://www.imf.org/"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money.cnn.com/magazines/fortune/fortune500/2011/full_lis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imf.org/external/pubs/ft/weo/2011/02/weodata/index.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aulsjusticeblog.com/2012/11/criminology_needs_more_class.php" TargetMode="External"/><Relationship Id="rId5" Type="http://schemas.openxmlformats.org/officeDocument/2006/relationships/hyperlink" Target="http://paulsjusticepage.com/"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occuprint.org/" TargetMode="External"/><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occuprint.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occuprint.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ollingstone.com/politics/news/why-isnt-wall-street-in-jail-2011021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occuprint.org/" TargetMode="External"/><Relationship Id="rId5" Type="http://schemas.openxmlformats.org/officeDocument/2006/relationships/image" Target="../media/image34.pn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occuprint.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occuprint.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occuprint.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paulsjusticepage.com/paul/pauls-cv.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hyperlink" Target="http://paulsjusticepage.com/paul.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occuprint.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ensus.gov/hhes/www/income/incom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ensus.gov/hhes/www/income/data/historical/househol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therichest.org/business/highest-paid-hedge-fund-managers-20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elsa.berkeley.edu/~saez/" TargetMode="External"/><Relationship Id="rId4" Type="http://schemas.openxmlformats.org/officeDocument/2006/relationships/hyperlink" Target="http://money.cnn.com/2011/02/16/news/economy/middle_class/index.htm?iid=MP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7772400" cy="2286000"/>
          </a:xfrm>
        </p:spPr>
        <p:txBody>
          <a:bodyPr>
            <a:noAutofit/>
          </a:bodyPr>
          <a:lstStyle/>
          <a:p>
            <a:pPr algn="ctr"/>
            <a:r>
              <a:rPr lang="en-US" sz="4800" dirty="0"/>
              <a:t>Criminology needs more class</a:t>
            </a:r>
            <a:r>
              <a:rPr lang="en-US" sz="3600" dirty="0"/>
              <a:t>: </a:t>
            </a:r>
            <a:r>
              <a:rPr lang="en-US" sz="3600" dirty="0" smtClean="0"/>
              <a:t/>
            </a:r>
            <a:br>
              <a:rPr lang="en-US" sz="3600" dirty="0" smtClean="0"/>
            </a:br>
            <a:r>
              <a:rPr lang="en-US" sz="3600" dirty="0" smtClean="0"/>
              <a:t>Inequality</a:t>
            </a:r>
            <a:r>
              <a:rPr lang="en-US" sz="3600" dirty="0"/>
              <a:t>, corporate persons and an impoverished discipline </a:t>
            </a:r>
            <a:endParaRPr 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3962400"/>
            <a:ext cx="3657600" cy="1828800"/>
          </a:xfrm>
        </p:spPr>
        <p:txBody>
          <a:bodyPr>
            <a:normAutofit/>
          </a:bodyPr>
          <a:lstStyle/>
          <a:p>
            <a:r>
              <a:rPr lang="en-US" sz="2400" b="1" dirty="0" smtClean="0">
                <a:solidFill>
                  <a:schemeClr val="accent1">
                    <a:lumMod val="50000"/>
                  </a:schemeClr>
                </a:solidFill>
              </a:rPr>
              <a:t>Paul Leighton</a:t>
            </a:r>
          </a:p>
          <a:p>
            <a:endParaRPr lang="en-US" sz="2400" dirty="0" smtClean="0">
              <a:solidFill>
                <a:schemeClr val="accent1">
                  <a:lumMod val="50000"/>
                </a:schemeClr>
              </a:solidFill>
            </a:endParaRPr>
          </a:p>
          <a:p>
            <a:r>
              <a:rPr lang="en-US" sz="2400" dirty="0" smtClean="0">
                <a:solidFill>
                  <a:schemeClr val="accent1">
                    <a:lumMod val="50000"/>
                  </a:schemeClr>
                </a:solidFill>
              </a:rPr>
              <a:t>American Society of Criminology, 2012</a:t>
            </a:r>
            <a:endParaRPr lang="en-US" sz="2400"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35229"/>
            <a:ext cx="2895600" cy="223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616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9"/>
            <a:ext cx="8001000" cy="868361"/>
          </a:xfrm>
        </p:spPr>
        <p:txBody>
          <a:bodyPr/>
          <a:lstStyle/>
          <a:p>
            <a:r>
              <a:rPr lang="en-US" dirty="0" smtClean="0"/>
              <a:t>Income Inequality: Executive Pay</a:t>
            </a:r>
            <a:endParaRPr lang="en-US" dirty="0"/>
          </a:p>
        </p:txBody>
      </p:sp>
      <p:sp>
        <p:nvSpPr>
          <p:cNvPr id="3" name="Content Placeholder 2"/>
          <p:cNvSpPr>
            <a:spLocks noGrp="1"/>
          </p:cNvSpPr>
          <p:nvPr>
            <p:ph idx="1"/>
          </p:nvPr>
        </p:nvSpPr>
        <p:spPr>
          <a:xfrm>
            <a:off x="457200" y="1600200"/>
            <a:ext cx="7620000" cy="4267200"/>
          </a:xfrm>
        </p:spPr>
        <p:txBody>
          <a:bodyPr>
            <a:normAutofit/>
          </a:bodyPr>
          <a:lstStyle/>
          <a:p>
            <a:pPr marL="114300" indent="0">
              <a:buNone/>
            </a:pPr>
            <a:endParaRPr lang="en-US" dirty="0" smtClean="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sz="2000" dirty="0" smtClean="0"/>
          </a:p>
          <a:p>
            <a:pPr marL="114300" indent="0">
              <a:buNone/>
            </a:pPr>
            <a:endParaRPr lang="en-US" sz="2000" dirty="0" smtClean="0"/>
          </a:p>
          <a:p>
            <a:pPr marL="114300" indent="0">
              <a:buNone/>
            </a:pPr>
            <a:r>
              <a:rPr lang="en-US" dirty="0" smtClean="0"/>
              <a:t>Repeated </a:t>
            </a:r>
            <a:r>
              <a:rPr lang="en-US" dirty="0"/>
              <a:t>surveys </a:t>
            </a:r>
            <a:r>
              <a:rPr lang="en-US" dirty="0" smtClean="0"/>
              <a:t>“since </a:t>
            </a:r>
            <a:r>
              <a:rPr lang="en-US" dirty="0"/>
              <a:t>1987 have found that 60 percent or more of Americans agree or strongly agree with the statement that </a:t>
            </a:r>
            <a:r>
              <a:rPr lang="en-US" dirty="0" smtClean="0"/>
              <a:t>‘differences </a:t>
            </a:r>
            <a:r>
              <a:rPr lang="en-US" dirty="0"/>
              <a:t>in income in America are too large</a:t>
            </a:r>
            <a:r>
              <a:rPr lang="en-US" dirty="0" smtClean="0"/>
              <a:t>.’”</a:t>
            </a: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bright="-2000" contrast="18000"/>
                    </a14:imgEffect>
                  </a14:imgLayer>
                </a14:imgProps>
              </a:ext>
              <a:ext uri="{28A0092B-C50C-407E-A947-70E740481C1C}">
                <a14:useLocalDpi xmlns:a14="http://schemas.microsoft.com/office/drawing/2010/main" val="0"/>
              </a:ext>
            </a:extLst>
          </a:blip>
          <a:srcRect/>
          <a:stretch>
            <a:fillRect/>
          </a:stretch>
        </p:blipFill>
        <p:spPr bwMode="auto">
          <a:xfrm>
            <a:off x="2627376" y="1143000"/>
            <a:ext cx="508819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6019800"/>
            <a:ext cx="7467600" cy="646331"/>
          </a:xfrm>
          <a:prstGeom prst="rect">
            <a:avLst/>
          </a:prstGeom>
          <a:noFill/>
        </p:spPr>
        <p:txBody>
          <a:bodyPr wrap="square" rtlCol="0">
            <a:spAutoFit/>
          </a:bodyPr>
          <a:lstStyle/>
          <a:p>
            <a:r>
              <a:rPr lang="en-US" sz="1200" dirty="0" err="1"/>
              <a:t>Whoriskey</a:t>
            </a:r>
            <a:r>
              <a:rPr lang="en-US" sz="1200" dirty="0"/>
              <a:t>, Peter. 2011. With executive pay, rich pull away from rest of America. </a:t>
            </a:r>
            <a:r>
              <a:rPr lang="en-US" sz="1200" i="1" dirty="0"/>
              <a:t>Washington Post</a:t>
            </a:r>
            <a:r>
              <a:rPr lang="en-US" sz="1200" dirty="0"/>
              <a:t>, June 18. </a:t>
            </a:r>
            <a:r>
              <a:rPr lang="en-US" sz="1200" dirty="0">
                <a:hlinkClick r:id="rId5"/>
              </a:rPr>
              <a:t>http://www.washingtonpost.com/business/economy/with-executive-pay-rich-pull-away-from-rest-of-america/2011/06/13/AGKG9jaH_story.html</a:t>
            </a:r>
            <a:r>
              <a:rPr lang="en-US" sz="1200" dirty="0"/>
              <a:t>. </a:t>
            </a:r>
          </a:p>
        </p:txBody>
      </p:sp>
      <p:sp>
        <p:nvSpPr>
          <p:cNvPr id="5" name="TextBox 4"/>
          <p:cNvSpPr txBox="1"/>
          <p:nvPr/>
        </p:nvSpPr>
        <p:spPr>
          <a:xfrm>
            <a:off x="457200" y="1371600"/>
            <a:ext cx="1905000" cy="3006977"/>
          </a:xfrm>
          <a:prstGeom prst="rect">
            <a:avLst/>
          </a:prstGeom>
          <a:noFill/>
        </p:spPr>
        <p:txBody>
          <a:bodyPr wrap="square" rtlCol="0">
            <a:spAutoFit/>
          </a:bodyPr>
          <a:lstStyle/>
          <a:p>
            <a:pPr marL="114300" lvl="0">
              <a:spcBef>
                <a:spcPct val="20000"/>
              </a:spcBef>
              <a:buClr>
                <a:srgbClr val="A9A57C"/>
              </a:buClr>
            </a:pPr>
            <a:r>
              <a:rPr lang="en-US" sz="1100" dirty="0" smtClean="0">
                <a:solidFill>
                  <a:srgbClr val="2F2B20"/>
                </a:solidFill>
              </a:rPr>
              <a:t>* Based </a:t>
            </a:r>
            <a:r>
              <a:rPr lang="en-US" sz="1100" dirty="0">
                <a:solidFill>
                  <a:srgbClr val="2F2B20"/>
                </a:solidFill>
              </a:rPr>
              <a:t>on the salary, bonuses and stock options of the three highest-paid officers in the largest 50 firms</a:t>
            </a:r>
            <a:r>
              <a:rPr lang="en-US" sz="1100" dirty="0" smtClean="0">
                <a:solidFill>
                  <a:srgbClr val="2F2B20"/>
                </a:solidFill>
              </a:rPr>
              <a:t>.</a:t>
            </a:r>
          </a:p>
          <a:p>
            <a:pPr marL="114300" lvl="0">
              <a:spcBef>
                <a:spcPct val="20000"/>
              </a:spcBef>
              <a:buClr>
                <a:srgbClr val="A9A57C"/>
              </a:buClr>
            </a:pPr>
            <a:r>
              <a:rPr lang="en-US" sz="1100" dirty="0" smtClean="0">
                <a:solidFill>
                  <a:srgbClr val="2F2B20"/>
                </a:solidFill>
              </a:rPr>
              <a:t>** </a:t>
            </a:r>
            <a:r>
              <a:rPr lang="en-US" sz="1100" dirty="0">
                <a:solidFill>
                  <a:srgbClr val="2F2B20"/>
                </a:solidFill>
              </a:rPr>
              <a:t>Calculated from Bureau of Economic Analysis data. </a:t>
            </a:r>
            <a:endParaRPr lang="en-US" sz="1100" dirty="0" smtClean="0">
              <a:solidFill>
                <a:srgbClr val="2F2B20"/>
              </a:solidFill>
            </a:endParaRPr>
          </a:p>
          <a:p>
            <a:pPr marL="114300" lvl="0">
              <a:spcBef>
                <a:spcPct val="20000"/>
              </a:spcBef>
              <a:buClr>
                <a:srgbClr val="A9A57C"/>
              </a:buClr>
            </a:pPr>
            <a:r>
              <a:rPr lang="en-US" sz="1100" dirty="0" smtClean="0">
                <a:solidFill>
                  <a:srgbClr val="2F2B20"/>
                </a:solidFill>
              </a:rPr>
              <a:t>NOTE</a:t>
            </a:r>
            <a:r>
              <a:rPr lang="en-US" sz="1100" dirty="0">
                <a:solidFill>
                  <a:srgbClr val="2F2B20"/>
                </a:solidFill>
              </a:rPr>
              <a:t>: All figures have been adjusted for inflation. </a:t>
            </a:r>
            <a:endParaRPr lang="en-US" sz="1100" dirty="0" smtClean="0">
              <a:solidFill>
                <a:srgbClr val="2F2B20"/>
              </a:solidFill>
            </a:endParaRPr>
          </a:p>
          <a:p>
            <a:pPr marL="114300" lvl="0">
              <a:spcBef>
                <a:spcPct val="20000"/>
              </a:spcBef>
              <a:buClr>
                <a:srgbClr val="A9A57C"/>
              </a:buClr>
            </a:pPr>
            <a:endParaRPr lang="en-US" sz="1100" dirty="0">
              <a:solidFill>
                <a:srgbClr val="2F2B20"/>
              </a:solidFill>
            </a:endParaRPr>
          </a:p>
          <a:p>
            <a:pPr marL="114300" lvl="0">
              <a:spcBef>
                <a:spcPct val="20000"/>
              </a:spcBef>
              <a:buClr>
                <a:srgbClr val="A9A57C"/>
              </a:buClr>
            </a:pPr>
            <a:r>
              <a:rPr lang="en-US" sz="1400" b="1" dirty="0" smtClean="0">
                <a:solidFill>
                  <a:srgbClr val="FF0000"/>
                </a:solidFill>
              </a:rPr>
              <a:t>It’s NOT ‘pay for performance when executive pay rises faster than corporate profits. </a:t>
            </a:r>
            <a:endParaRPr lang="en-US" sz="1400" b="1" dirty="0">
              <a:solidFill>
                <a:srgbClr val="FF0000"/>
              </a:solidFill>
            </a:endParaRPr>
          </a:p>
        </p:txBody>
      </p:sp>
    </p:spTree>
    <p:extLst>
      <p:ext uri="{BB962C8B-B14F-4D97-AF65-F5344CB8AC3E}">
        <p14:creationId xmlns:p14="http://schemas.microsoft.com/office/powerpoint/2010/main" val="249809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a:r>
              <a:rPr lang="en-US" dirty="0" smtClean="0"/>
              <a:t>Income Inequality: International Comparisons</a:t>
            </a:r>
            <a:endParaRPr lang="en-US" dirty="0"/>
          </a:p>
        </p:txBody>
      </p:sp>
      <p:sp>
        <p:nvSpPr>
          <p:cNvPr id="3" name="Content Placeholder 2"/>
          <p:cNvSpPr>
            <a:spLocks noGrp="1"/>
          </p:cNvSpPr>
          <p:nvPr>
            <p:ph idx="1"/>
          </p:nvPr>
        </p:nvSpPr>
        <p:spPr>
          <a:xfrm>
            <a:off x="624840" y="2743200"/>
            <a:ext cx="1524000" cy="1219201"/>
          </a:xfrm>
        </p:spPr>
        <p:txBody>
          <a:bodyPr>
            <a:normAutofit fontScale="92500" lnSpcReduction="10000"/>
          </a:bodyPr>
          <a:lstStyle/>
          <a:p>
            <a:pPr marL="114300" indent="0">
              <a:buNone/>
            </a:pPr>
            <a:r>
              <a:rPr lang="en-US" dirty="0" smtClean="0"/>
              <a:t>Share of income earned by top 0.1%</a:t>
            </a:r>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3000"/>
                    </a14:imgEffect>
                    <a14:imgEffect>
                      <a14:brightnessContrast bright="2000" contrast="18000"/>
                    </a14:imgEffect>
                  </a14:imgLayer>
                </a14:imgProps>
              </a:ext>
              <a:ext uri="{28A0092B-C50C-407E-A947-70E740481C1C}">
                <a14:useLocalDpi xmlns:a14="http://schemas.microsoft.com/office/drawing/2010/main" val="0"/>
              </a:ext>
            </a:extLst>
          </a:blip>
          <a:srcRect/>
          <a:stretch>
            <a:fillRect/>
          </a:stretch>
        </p:blipFill>
        <p:spPr bwMode="auto">
          <a:xfrm>
            <a:off x="2286000" y="1905000"/>
            <a:ext cx="5399753" cy="371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6019800"/>
            <a:ext cx="7467600" cy="523220"/>
          </a:xfrm>
          <a:prstGeom prst="rect">
            <a:avLst/>
          </a:prstGeom>
          <a:noFill/>
        </p:spPr>
        <p:txBody>
          <a:bodyPr wrap="square" rtlCol="0">
            <a:spAutoFit/>
          </a:bodyPr>
          <a:lstStyle/>
          <a:p>
            <a:r>
              <a:rPr lang="en-US" sz="1400" dirty="0" smtClean="0"/>
              <a:t>Washington Post. No date. (NOT) Spreading the Wealth</a:t>
            </a:r>
          </a:p>
          <a:p>
            <a:r>
              <a:rPr lang="en-US" sz="1400" dirty="0">
                <a:hlinkClick r:id="rId5"/>
              </a:rPr>
              <a:t>http://www.washingtonpost.com/wp-srv/special/business/income-inequality</a:t>
            </a:r>
            <a:r>
              <a:rPr lang="en-US" sz="1400" dirty="0" smtClean="0">
                <a:hlinkClick r:id="rId5"/>
              </a:rPr>
              <a:t>/</a:t>
            </a:r>
            <a:r>
              <a:rPr lang="en-US" sz="1400" dirty="0" smtClean="0"/>
              <a:t>. </a:t>
            </a:r>
            <a:endParaRPr lang="en-US" sz="1400" dirty="0"/>
          </a:p>
        </p:txBody>
      </p:sp>
    </p:spTree>
    <p:extLst>
      <p:ext uri="{BB962C8B-B14F-4D97-AF65-F5344CB8AC3E}">
        <p14:creationId xmlns:p14="http://schemas.microsoft.com/office/powerpoint/2010/main" val="3963678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036638"/>
          </a:xfrm>
        </p:spPr>
        <p:txBody>
          <a:bodyPr/>
          <a:lstStyle/>
          <a:p>
            <a:pPr algn="ctr"/>
            <a:r>
              <a:rPr lang="en-US" dirty="0" smtClean="0"/>
              <a:t>Intergenerational Mobility</a:t>
            </a:r>
            <a:endParaRPr lang="en-US" dirty="0"/>
          </a:p>
        </p:txBody>
      </p:sp>
      <p:sp>
        <p:nvSpPr>
          <p:cNvPr id="3" name="Content Placeholder 2"/>
          <p:cNvSpPr>
            <a:spLocks noGrp="1"/>
          </p:cNvSpPr>
          <p:nvPr>
            <p:ph idx="1"/>
          </p:nvPr>
        </p:nvSpPr>
        <p:spPr>
          <a:xfrm>
            <a:off x="454739" y="4753966"/>
            <a:ext cx="7620000" cy="1951634"/>
          </a:xfrm>
        </p:spPr>
        <p:txBody>
          <a:bodyPr/>
          <a:lstStyle/>
          <a:p>
            <a:pPr marL="114300" indent="0">
              <a:buNone/>
            </a:pPr>
            <a:r>
              <a:rPr lang="en-US" dirty="0" smtClean="0"/>
              <a:t>“Low mobility across generations, as measured by a close link between parents’ and children’s earnings, is particularly pronounced in the United Kingdom, Italy, the United States and </a:t>
            </a:r>
            <a:r>
              <a:rPr lang="en-US" dirty="0"/>
              <a:t>F</a:t>
            </a:r>
            <a:r>
              <a:rPr lang="en-US" dirty="0" smtClean="0"/>
              <a:t>rance, while mobility is higher in the Nordic countries, Australia and Canada.”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190768"/>
            <a:ext cx="5319347" cy="3381232"/>
          </a:xfrm>
          <a:prstGeom prst="rect">
            <a:avLst/>
          </a:prstGeom>
        </p:spPr>
      </p:pic>
      <p:sp>
        <p:nvSpPr>
          <p:cNvPr id="5" name="TextBox 4"/>
          <p:cNvSpPr txBox="1"/>
          <p:nvPr/>
        </p:nvSpPr>
        <p:spPr>
          <a:xfrm>
            <a:off x="457200" y="2165569"/>
            <a:ext cx="2057400" cy="1384995"/>
          </a:xfrm>
          <a:prstGeom prst="rect">
            <a:avLst/>
          </a:prstGeom>
          <a:noFill/>
        </p:spPr>
        <p:txBody>
          <a:bodyPr wrap="square" rtlCol="0">
            <a:spAutoFit/>
          </a:bodyPr>
          <a:lstStyle/>
          <a:p>
            <a:r>
              <a:rPr lang="en-US" sz="1200" dirty="0" err="1"/>
              <a:t>Causa</a:t>
            </a:r>
            <a:r>
              <a:rPr lang="en-US" sz="1200" dirty="0"/>
              <a:t>, </a:t>
            </a:r>
            <a:r>
              <a:rPr lang="en-US" sz="1200" dirty="0" err="1"/>
              <a:t>Orsetta</a:t>
            </a:r>
            <a:r>
              <a:rPr lang="en-US" sz="1200" dirty="0"/>
              <a:t> and </a:t>
            </a:r>
            <a:r>
              <a:rPr lang="en-US" sz="1200" dirty="0" err="1"/>
              <a:t>Asa</a:t>
            </a:r>
            <a:r>
              <a:rPr lang="en-US" sz="1200" dirty="0"/>
              <a:t> Johansson. 2010. Intergenerational Social </a:t>
            </a:r>
            <a:endParaRPr lang="en-US" sz="1200" dirty="0" smtClean="0"/>
          </a:p>
          <a:p>
            <a:r>
              <a:rPr lang="en-US" sz="1200" dirty="0" smtClean="0"/>
              <a:t>Mobility </a:t>
            </a:r>
            <a:r>
              <a:rPr lang="en-US" sz="1200" dirty="0"/>
              <a:t>in OECD Countries. </a:t>
            </a:r>
            <a:endParaRPr lang="en-US" sz="1200" dirty="0" smtClean="0"/>
          </a:p>
          <a:p>
            <a:r>
              <a:rPr lang="en-US" sz="1200" i="1" dirty="0" smtClean="0"/>
              <a:t>OECD </a:t>
            </a:r>
            <a:r>
              <a:rPr lang="en-US" sz="1200" i="1" dirty="0"/>
              <a:t>Journal: Economic </a:t>
            </a:r>
            <a:endParaRPr lang="en-US" sz="1200" i="1" dirty="0" smtClean="0"/>
          </a:p>
          <a:p>
            <a:r>
              <a:rPr lang="en-US" sz="1200" i="1" dirty="0" smtClean="0"/>
              <a:t>Studies</a:t>
            </a:r>
            <a:r>
              <a:rPr lang="en-US" sz="1200" dirty="0"/>
              <a:t>, Volume 2010. </a:t>
            </a:r>
            <a:endParaRPr lang="en-US" sz="1200" dirty="0" smtClean="0"/>
          </a:p>
          <a:p>
            <a:r>
              <a:rPr lang="en-US" sz="1200" dirty="0" smtClean="0"/>
              <a:t>p </a:t>
            </a:r>
            <a:r>
              <a:rPr lang="en-US" sz="1200" dirty="0"/>
              <a:t>3 (quote) and p 9 (chart</a:t>
            </a:r>
            <a:r>
              <a:rPr lang="en-US" sz="1200" dirty="0" smtClean="0"/>
              <a:t>)</a:t>
            </a:r>
            <a:endParaRPr lang="en-US" sz="1200" dirty="0"/>
          </a:p>
        </p:txBody>
      </p:sp>
      <p:sp>
        <p:nvSpPr>
          <p:cNvPr id="6" name="Down Arrow 5"/>
          <p:cNvSpPr/>
          <p:nvPr/>
        </p:nvSpPr>
        <p:spPr>
          <a:xfrm>
            <a:off x="6477000" y="1524000"/>
            <a:ext cx="228600" cy="4572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65155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620000" cy="792162"/>
          </a:xfrm>
        </p:spPr>
        <p:txBody>
          <a:bodyPr/>
          <a:lstStyle/>
          <a:p>
            <a:pPr algn="ctr"/>
            <a:r>
              <a:rPr lang="en-US" dirty="0" smtClean="0"/>
              <a:t>Wealth Overview</a:t>
            </a:r>
            <a:endParaRPr lang="en-US" dirty="0"/>
          </a:p>
        </p:txBody>
      </p:sp>
      <p:sp>
        <p:nvSpPr>
          <p:cNvPr id="3" name="Content Placeholder 2"/>
          <p:cNvSpPr>
            <a:spLocks noGrp="1"/>
          </p:cNvSpPr>
          <p:nvPr>
            <p:ph idx="1"/>
          </p:nvPr>
        </p:nvSpPr>
        <p:spPr>
          <a:xfrm>
            <a:off x="330707" y="1014670"/>
            <a:ext cx="7848600" cy="3480975"/>
          </a:xfrm>
        </p:spPr>
        <p:txBody>
          <a:bodyPr>
            <a:normAutofit/>
          </a:bodyPr>
          <a:lstStyle/>
          <a:p>
            <a:r>
              <a:rPr lang="en-US" sz="2800" dirty="0" smtClean="0"/>
              <a:t>Wealth (net worth) = assets – liabilities</a:t>
            </a:r>
          </a:p>
          <a:p>
            <a:pPr lvl="1"/>
            <a:endParaRPr lang="en-US" sz="2800" dirty="0"/>
          </a:p>
          <a:p>
            <a:r>
              <a:rPr lang="en-US" sz="2800" dirty="0" smtClean="0"/>
              <a:t>Median net worth, 2007 = $120,300   </a:t>
            </a:r>
          </a:p>
          <a:p>
            <a:pPr marL="114300" indent="0">
              <a:buNone/>
            </a:pPr>
            <a:r>
              <a:rPr lang="en-US" sz="2800" dirty="0"/>
              <a:t>	</a:t>
            </a:r>
            <a:r>
              <a:rPr lang="en-US" sz="2800" dirty="0" smtClean="0"/>
              <a:t>[mean = $556,300]</a:t>
            </a:r>
          </a:p>
          <a:p>
            <a:pPr lvl="1"/>
            <a:r>
              <a:rPr lang="en-US" sz="2400" dirty="0" smtClean="0"/>
              <a:t>White, non-Hispanic = </a:t>
            </a:r>
            <a:r>
              <a:rPr lang="en-US" sz="2400" smtClean="0"/>
              <a:t>$170,400</a:t>
            </a:r>
            <a:endParaRPr lang="en-US" sz="2400" dirty="0" smtClean="0"/>
          </a:p>
          <a:p>
            <a:pPr lvl="1"/>
            <a:r>
              <a:rPr lang="en-US" sz="2400" dirty="0" smtClean="0"/>
              <a:t>Nonwhite or Hispanic = $27,800</a:t>
            </a:r>
          </a:p>
        </p:txBody>
      </p:sp>
      <p:sp>
        <p:nvSpPr>
          <p:cNvPr id="4" name="TextBox 3"/>
          <p:cNvSpPr txBox="1"/>
          <p:nvPr/>
        </p:nvSpPr>
        <p:spPr>
          <a:xfrm>
            <a:off x="525780" y="4114800"/>
            <a:ext cx="4951476" cy="646331"/>
          </a:xfrm>
          <a:prstGeom prst="rect">
            <a:avLst/>
          </a:prstGeom>
          <a:noFill/>
        </p:spPr>
        <p:txBody>
          <a:bodyPr wrap="square" rtlCol="0">
            <a:spAutoFit/>
          </a:bodyPr>
          <a:lstStyle/>
          <a:p>
            <a:r>
              <a:rPr lang="en-US" sz="1200" dirty="0" smtClean="0"/>
              <a:t>Bucks, Brian, et al. 2009. </a:t>
            </a:r>
            <a:r>
              <a:rPr lang="en-US" sz="1200" dirty="0"/>
              <a:t>Changes in U.S. Family </a:t>
            </a:r>
            <a:r>
              <a:rPr lang="en-US" sz="1200" dirty="0" smtClean="0"/>
              <a:t>Finances from </a:t>
            </a:r>
            <a:r>
              <a:rPr lang="en-US" sz="1200" dirty="0"/>
              <a:t>2004 to </a:t>
            </a:r>
            <a:r>
              <a:rPr lang="en-US" sz="1200" dirty="0" smtClean="0"/>
              <a:t>2007. </a:t>
            </a:r>
            <a:r>
              <a:rPr lang="en-US" sz="1200" dirty="0"/>
              <a:t>http://federalreserve.gov/econresdata/scf/files/2007_scf09.pdf  (p A11)</a:t>
            </a:r>
          </a:p>
          <a:p>
            <a:endParaRPr lang="en-US" sz="1200" dirty="0"/>
          </a:p>
        </p:txBody>
      </p:sp>
      <p:sp>
        <p:nvSpPr>
          <p:cNvPr id="5" name="Title 1"/>
          <p:cNvSpPr txBox="1">
            <a:spLocks/>
          </p:cNvSpPr>
          <p:nvPr/>
        </p:nvSpPr>
        <p:spPr>
          <a:xfrm>
            <a:off x="1292352" y="4956048"/>
            <a:ext cx="5715000" cy="1297632"/>
          </a:xfrm>
          <a:prstGeom prst="rect">
            <a:avLst/>
          </a:prstGeom>
          <a:solidFill>
            <a:schemeClr val="bg2">
              <a:lumMod val="40000"/>
              <a:lumOff val="60000"/>
            </a:schemeClr>
          </a:solidFill>
          <a:ln w="19050">
            <a:solidFill>
              <a:schemeClr val="tx1"/>
            </a:solidFill>
          </a:ln>
        </p:spPr>
        <p:txBody>
          <a:bodyPr vert="horz" lIns="91440" tIns="91440" rIns="91440" bIns="9144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effectLst>
                  <a:outerShdw blurRad="50800" dist="38100" dir="2700000" algn="tl" rotWithShape="0">
                    <a:prstClr val="black">
                      <a:alpha val="40000"/>
                    </a:prstClr>
                  </a:outerShdw>
                </a:effectLst>
              </a:rPr>
              <a:t>Wealth is about </a:t>
            </a:r>
          </a:p>
          <a:p>
            <a:pPr algn="ctr"/>
            <a:r>
              <a:rPr lang="en-US" sz="4000" dirty="0" smtClean="0">
                <a:effectLst>
                  <a:outerShdw blurRad="50800" dist="38100" dir="2700000" algn="tl" rotWithShape="0">
                    <a:prstClr val="black">
                      <a:alpha val="40000"/>
                    </a:prstClr>
                  </a:outerShdw>
                </a:effectLst>
              </a:rPr>
              <a:t>SECURITY and POWER</a:t>
            </a:r>
            <a:endParaRPr lang="en-US" sz="4000" dirty="0">
              <a:effectLst>
                <a:outerShdw blurRad="50800" dist="38100" dir="2700000" algn="tl" rotWithShape="0">
                  <a:prstClr val="black">
                    <a:alpha val="40000"/>
                  </a:prst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254" y="2590799"/>
            <a:ext cx="2753546" cy="184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053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1143000"/>
          </a:xfrm>
        </p:spPr>
        <p:txBody>
          <a:bodyPr/>
          <a:lstStyle/>
          <a:p>
            <a:r>
              <a:rPr lang="en-US" sz="4400" dirty="0" smtClean="0"/>
              <a:t>Wealth: International Comparison</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8500893"/>
              </p:ext>
            </p:extLst>
          </p:nvPr>
        </p:nvGraphicFramePr>
        <p:xfrm>
          <a:off x="304800" y="1524000"/>
          <a:ext cx="7848600" cy="3620870"/>
        </p:xfrm>
        <a:graphic>
          <a:graphicData uri="http://schemas.openxmlformats.org/drawingml/2006/table">
            <a:tbl>
              <a:tblPr firstRow="1" firstCol="1" bandRow="1">
                <a:tableStyleId>{5C22544A-7EE6-4342-B048-85BDC9FD1C3A}</a:tableStyleId>
              </a:tblPr>
              <a:tblGrid>
                <a:gridCol w="2928230"/>
                <a:gridCol w="1976740"/>
                <a:gridCol w="2943630"/>
              </a:tblGrid>
              <a:tr h="1733534">
                <a:tc>
                  <a:txBody>
                    <a:bodyPr/>
                    <a:lstStyle/>
                    <a:p>
                      <a:pPr marL="0" marR="0" algn="ctr">
                        <a:lnSpc>
                          <a:spcPct val="115000"/>
                        </a:lnSpc>
                        <a:spcBef>
                          <a:spcPts val="0"/>
                        </a:spcBef>
                        <a:spcAft>
                          <a:spcPts val="0"/>
                        </a:spcAft>
                      </a:pPr>
                      <a:r>
                        <a:rPr lang="en-US" sz="2400" dirty="0">
                          <a:effectLst/>
                        </a:rPr>
                        <a:t>U.S. </a:t>
                      </a:r>
                    </a:p>
                    <a:p>
                      <a:pPr marL="0" marR="0" algn="ctr">
                        <a:lnSpc>
                          <a:spcPct val="115000"/>
                        </a:lnSpc>
                        <a:spcBef>
                          <a:spcPts val="0"/>
                        </a:spcBef>
                        <a:spcAft>
                          <a:spcPts val="0"/>
                        </a:spcAft>
                      </a:pPr>
                      <a:r>
                        <a:rPr lang="en-US" sz="2400" dirty="0">
                          <a:effectLst/>
                        </a:rPr>
                        <a:t>(share owned by percentile group)</a:t>
                      </a:r>
                      <a:endParaRPr lang="en-US" sz="2400" dirty="0">
                        <a:effectLst/>
                        <a:latin typeface="Times New Roman"/>
                        <a:ea typeface="MS Mincho"/>
                      </a:endParaRPr>
                    </a:p>
                  </a:txBody>
                  <a:tcPr marL="68580" marR="68580" marT="0" marB="0" anchor="ctr"/>
                </a:tc>
                <a:tc>
                  <a:txBody>
                    <a:bodyPr/>
                    <a:lstStyle/>
                    <a:p>
                      <a:pPr marL="0" marR="0" algn="ctr">
                        <a:lnSpc>
                          <a:spcPct val="115000"/>
                        </a:lnSpc>
                        <a:spcBef>
                          <a:spcPts val="0"/>
                        </a:spcBef>
                        <a:spcAft>
                          <a:spcPts val="0"/>
                        </a:spcAft>
                      </a:pPr>
                      <a:r>
                        <a:rPr lang="en-US" sz="2400" dirty="0">
                          <a:effectLst/>
                        </a:rPr>
                        <a:t>Percentile group</a:t>
                      </a:r>
                      <a:endParaRPr lang="en-US" sz="2400" dirty="0">
                        <a:effectLst/>
                        <a:latin typeface="Times New Roman"/>
                        <a:ea typeface="MS Mincho"/>
                      </a:endParaRPr>
                    </a:p>
                  </a:txBody>
                  <a:tcPr marL="68580" marR="68580" marT="0" marB="0" anchor="ctr"/>
                </a:tc>
                <a:tc>
                  <a:txBody>
                    <a:bodyPr/>
                    <a:lstStyle/>
                    <a:p>
                      <a:pPr marL="0" marR="0" algn="ctr">
                        <a:lnSpc>
                          <a:spcPct val="115000"/>
                        </a:lnSpc>
                        <a:spcBef>
                          <a:spcPts val="0"/>
                        </a:spcBef>
                        <a:spcAft>
                          <a:spcPts val="0"/>
                        </a:spcAft>
                      </a:pPr>
                      <a:r>
                        <a:rPr lang="en-US" sz="2400" dirty="0">
                          <a:effectLst/>
                        </a:rPr>
                        <a:t>U.K. </a:t>
                      </a:r>
                    </a:p>
                    <a:p>
                      <a:pPr marL="0" marR="0" algn="ctr">
                        <a:lnSpc>
                          <a:spcPct val="115000"/>
                        </a:lnSpc>
                        <a:spcBef>
                          <a:spcPts val="0"/>
                        </a:spcBef>
                        <a:spcAft>
                          <a:spcPts val="0"/>
                        </a:spcAft>
                      </a:pPr>
                      <a:r>
                        <a:rPr lang="en-US" sz="2400" dirty="0">
                          <a:effectLst/>
                        </a:rPr>
                        <a:t>(share owned by percentile group)</a:t>
                      </a:r>
                      <a:endParaRPr lang="en-US" sz="2400" dirty="0">
                        <a:effectLst/>
                        <a:latin typeface="Times New Roman"/>
                        <a:ea typeface="MS Mincho"/>
                      </a:endParaRPr>
                    </a:p>
                  </a:txBody>
                  <a:tcPr marL="68580" marR="68580" marT="0" marB="0" anchor="ctr"/>
                </a:tc>
              </a:tr>
              <a:tr h="638023">
                <a:tc>
                  <a:txBody>
                    <a:bodyPr/>
                    <a:lstStyle/>
                    <a:p>
                      <a:pPr marL="0" marR="0" algn="ctr">
                        <a:lnSpc>
                          <a:spcPct val="115000"/>
                        </a:lnSpc>
                        <a:spcBef>
                          <a:spcPts val="0"/>
                        </a:spcBef>
                        <a:spcAft>
                          <a:spcPts val="0"/>
                        </a:spcAft>
                      </a:pPr>
                      <a:r>
                        <a:rPr lang="en-US" sz="2400" b="0" dirty="0">
                          <a:solidFill>
                            <a:schemeClr val="tx1"/>
                          </a:solidFill>
                          <a:effectLst/>
                        </a:rPr>
                        <a:t>2.5</a:t>
                      </a:r>
                      <a:endParaRPr lang="en-US" sz="2400" b="0" dirty="0">
                        <a:solidFill>
                          <a:schemeClr val="tx1"/>
                        </a:solidFill>
                        <a:effectLst/>
                        <a:latin typeface="Times New Roman"/>
                        <a:ea typeface="MS Mincho"/>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Bottom 50</a:t>
                      </a:r>
                      <a:endParaRPr lang="en-US" sz="2400" dirty="0">
                        <a:effectLst/>
                        <a:latin typeface="Times New Roman"/>
                        <a:ea typeface="MS Mincho"/>
                      </a:endParaRPr>
                    </a:p>
                  </a:txBody>
                  <a:tcPr marL="68580" marR="68580" marT="0" marB="0"/>
                </a:tc>
                <a:tc>
                  <a:txBody>
                    <a:bodyPr/>
                    <a:lstStyle/>
                    <a:p>
                      <a:pPr marL="0" marR="0" algn="ctr">
                        <a:lnSpc>
                          <a:spcPct val="115000"/>
                        </a:lnSpc>
                        <a:spcBef>
                          <a:spcPts val="0"/>
                        </a:spcBef>
                        <a:spcAft>
                          <a:spcPts val="0"/>
                        </a:spcAft>
                      </a:pPr>
                      <a:r>
                        <a:rPr lang="en-US" sz="2400" dirty="0">
                          <a:effectLst/>
                        </a:rPr>
                        <a:t>13</a:t>
                      </a:r>
                      <a:endParaRPr lang="en-US" sz="2400" dirty="0">
                        <a:effectLst/>
                        <a:latin typeface="Times New Roman"/>
                        <a:ea typeface="MS Mincho"/>
                      </a:endParaRPr>
                    </a:p>
                  </a:txBody>
                  <a:tcPr marL="68580" marR="68580" marT="0" marB="0">
                    <a:solidFill>
                      <a:schemeClr val="accent1">
                        <a:lumMod val="20000"/>
                        <a:lumOff val="80000"/>
                      </a:schemeClr>
                    </a:solidFill>
                  </a:tcPr>
                </a:tc>
              </a:tr>
              <a:tr h="611290">
                <a:tc>
                  <a:txBody>
                    <a:bodyPr/>
                    <a:lstStyle/>
                    <a:p>
                      <a:pPr marL="0" marR="0" algn="ctr">
                        <a:lnSpc>
                          <a:spcPct val="115000"/>
                        </a:lnSpc>
                        <a:spcBef>
                          <a:spcPts val="0"/>
                        </a:spcBef>
                        <a:spcAft>
                          <a:spcPts val="0"/>
                        </a:spcAft>
                      </a:pPr>
                      <a:r>
                        <a:rPr lang="en-US" sz="2400" b="0" dirty="0">
                          <a:solidFill>
                            <a:schemeClr val="tx1"/>
                          </a:solidFill>
                          <a:effectLst/>
                        </a:rPr>
                        <a:t>26</a:t>
                      </a:r>
                      <a:endParaRPr lang="en-US" sz="2400" b="0" dirty="0">
                        <a:solidFill>
                          <a:schemeClr val="tx1"/>
                        </a:solidFill>
                        <a:effectLst/>
                        <a:latin typeface="Times New Roman"/>
                        <a:ea typeface="MS Mincho"/>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50 to 90</a:t>
                      </a:r>
                      <a:endParaRPr lang="en-US" sz="2400" dirty="0">
                        <a:effectLst/>
                        <a:latin typeface="Times New Roman"/>
                        <a:ea typeface="MS Mincho"/>
                      </a:endParaRPr>
                    </a:p>
                  </a:txBody>
                  <a:tcPr marL="68580" marR="68580" marT="0" marB="0"/>
                </a:tc>
                <a:tc>
                  <a:txBody>
                    <a:bodyPr/>
                    <a:lstStyle/>
                    <a:p>
                      <a:pPr marL="0" marR="0" algn="ctr">
                        <a:lnSpc>
                          <a:spcPct val="115000"/>
                        </a:lnSpc>
                        <a:spcBef>
                          <a:spcPts val="0"/>
                        </a:spcBef>
                        <a:spcAft>
                          <a:spcPts val="0"/>
                        </a:spcAft>
                      </a:pPr>
                      <a:r>
                        <a:rPr lang="en-US" sz="2400" dirty="0">
                          <a:effectLst/>
                        </a:rPr>
                        <a:t>42</a:t>
                      </a:r>
                      <a:endParaRPr lang="en-US" sz="2400" dirty="0">
                        <a:effectLst/>
                        <a:latin typeface="Times New Roman"/>
                        <a:ea typeface="MS Mincho"/>
                      </a:endParaRPr>
                    </a:p>
                  </a:txBody>
                  <a:tcPr marL="68580" marR="68580" marT="0" marB="0">
                    <a:solidFill>
                      <a:schemeClr val="accent1">
                        <a:lumMod val="20000"/>
                        <a:lumOff val="80000"/>
                      </a:schemeClr>
                    </a:solidFill>
                  </a:tcPr>
                </a:tc>
              </a:tr>
              <a:tr h="638023">
                <a:tc>
                  <a:txBody>
                    <a:bodyPr/>
                    <a:lstStyle/>
                    <a:p>
                      <a:pPr marL="0" marR="0" algn="ctr">
                        <a:lnSpc>
                          <a:spcPct val="115000"/>
                        </a:lnSpc>
                        <a:spcBef>
                          <a:spcPts val="0"/>
                        </a:spcBef>
                        <a:spcAft>
                          <a:spcPts val="0"/>
                        </a:spcAft>
                      </a:pPr>
                      <a:r>
                        <a:rPr lang="en-US" sz="2400" b="0" dirty="0">
                          <a:solidFill>
                            <a:schemeClr val="tx1"/>
                          </a:solidFill>
                          <a:effectLst/>
                        </a:rPr>
                        <a:t>71.5</a:t>
                      </a:r>
                      <a:endParaRPr lang="en-US" sz="2400" b="0" dirty="0">
                        <a:solidFill>
                          <a:schemeClr val="tx1"/>
                        </a:solidFill>
                        <a:effectLst/>
                        <a:latin typeface="Times New Roman"/>
                        <a:ea typeface="MS Mincho"/>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Top 10</a:t>
                      </a:r>
                      <a:endParaRPr lang="en-US" sz="2400" dirty="0">
                        <a:effectLst/>
                        <a:latin typeface="Times New Roman"/>
                        <a:ea typeface="MS Mincho"/>
                      </a:endParaRPr>
                    </a:p>
                  </a:txBody>
                  <a:tcPr marL="68580" marR="68580" marT="0" marB="0"/>
                </a:tc>
                <a:tc>
                  <a:txBody>
                    <a:bodyPr/>
                    <a:lstStyle/>
                    <a:p>
                      <a:pPr marL="0" marR="0" algn="ctr">
                        <a:lnSpc>
                          <a:spcPct val="115000"/>
                        </a:lnSpc>
                        <a:spcBef>
                          <a:spcPts val="0"/>
                        </a:spcBef>
                        <a:spcAft>
                          <a:spcPts val="0"/>
                        </a:spcAft>
                      </a:pPr>
                      <a:r>
                        <a:rPr lang="en-US" sz="2400" dirty="0">
                          <a:effectLst/>
                        </a:rPr>
                        <a:t>44</a:t>
                      </a:r>
                      <a:endParaRPr lang="en-US" sz="2400" dirty="0">
                        <a:effectLst/>
                        <a:latin typeface="Times New Roman"/>
                        <a:ea typeface="MS Mincho"/>
                      </a:endParaRPr>
                    </a:p>
                  </a:txBody>
                  <a:tcPr marL="68580" marR="68580" marT="0" marB="0">
                    <a:solidFill>
                      <a:schemeClr val="accent1">
                        <a:lumMod val="20000"/>
                        <a:lumOff val="80000"/>
                      </a:schemeClr>
                    </a:solidFill>
                  </a:tcPr>
                </a:tc>
              </a:tr>
            </a:tbl>
          </a:graphicData>
        </a:graphic>
      </p:graphicFrame>
      <p:sp>
        <p:nvSpPr>
          <p:cNvPr id="5" name="TextBox 4"/>
          <p:cNvSpPr txBox="1"/>
          <p:nvPr/>
        </p:nvSpPr>
        <p:spPr>
          <a:xfrm>
            <a:off x="304800" y="5678269"/>
            <a:ext cx="8077200" cy="646331"/>
          </a:xfrm>
          <a:prstGeom prst="rect">
            <a:avLst/>
          </a:prstGeom>
          <a:noFill/>
        </p:spPr>
        <p:txBody>
          <a:bodyPr wrap="square" rtlCol="0">
            <a:spAutoFit/>
          </a:bodyPr>
          <a:lstStyle/>
          <a:p>
            <a:r>
              <a:rPr lang="en-US" dirty="0"/>
              <a:t>Calculated from </a:t>
            </a:r>
            <a:r>
              <a:rPr lang="en-US" dirty="0" err="1"/>
              <a:t>Kennickell</a:t>
            </a:r>
            <a:r>
              <a:rPr lang="en-US" dirty="0"/>
              <a:t> (2009: 35) and HMRC (2011: Table 13.8). U.K. numbers are based on data from 2005 to 2007.</a:t>
            </a:r>
          </a:p>
        </p:txBody>
      </p:sp>
    </p:spTree>
    <p:extLst>
      <p:ext uri="{BB962C8B-B14F-4D97-AF65-F5344CB8AC3E}">
        <p14:creationId xmlns:p14="http://schemas.microsoft.com/office/powerpoint/2010/main" val="529323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pPr algn="ctr"/>
            <a:r>
              <a:rPr lang="en-US" dirty="0" smtClean="0"/>
              <a:t>Wealth Distribution, 2007</a:t>
            </a:r>
            <a:endParaRPr lang="en-US" dirty="0"/>
          </a:p>
        </p:txBody>
      </p:sp>
      <p:sp>
        <p:nvSpPr>
          <p:cNvPr id="4" name="Content Placeholder 3"/>
          <p:cNvSpPr>
            <a:spLocks noGrp="1"/>
          </p:cNvSpPr>
          <p:nvPr>
            <p:ph idx="1"/>
          </p:nvPr>
        </p:nvSpPr>
        <p:spPr>
          <a:xfrm>
            <a:off x="457200" y="6172200"/>
            <a:ext cx="7620000" cy="533400"/>
          </a:xfrm>
        </p:spPr>
        <p:txBody>
          <a:bodyPr>
            <a:normAutofit/>
          </a:bodyPr>
          <a:lstStyle/>
          <a:p>
            <a:pPr marL="114300" indent="0">
              <a:buNone/>
            </a:pPr>
            <a:r>
              <a:rPr lang="en-US" sz="1200" dirty="0" err="1" smtClean="0"/>
              <a:t>Kennickell</a:t>
            </a:r>
            <a:r>
              <a:rPr lang="en-US" sz="1200" dirty="0" smtClean="0"/>
              <a:t>, Arthur. </a:t>
            </a:r>
            <a:r>
              <a:rPr lang="en-US" sz="1200" dirty="0"/>
              <a:t>2009. Ponds and Streams: Wealth and Income in the U.S., 1989 to </a:t>
            </a:r>
            <a:r>
              <a:rPr lang="en-US" sz="1200" dirty="0" smtClean="0"/>
              <a:t>2007. </a:t>
            </a:r>
          </a:p>
          <a:p>
            <a:pPr marL="114300" indent="0">
              <a:buNone/>
            </a:pPr>
            <a:r>
              <a:rPr lang="en-US" sz="1200" dirty="0">
                <a:hlinkClick r:id="rId3"/>
              </a:rPr>
              <a:t>http://</a:t>
            </a:r>
            <a:r>
              <a:rPr lang="en-US" sz="1200" dirty="0" smtClean="0">
                <a:hlinkClick r:id="rId3"/>
              </a:rPr>
              <a:t>www.federalreserve.gov/pubs/feds/2009/200913/200913pap.pdf</a:t>
            </a:r>
            <a:r>
              <a:rPr lang="en-US" sz="1200" dirty="0" smtClean="0"/>
              <a:t>. Table 2, 4, A1, A3a</a:t>
            </a:r>
            <a:endParaRPr lang="en-US" sz="1200" dirty="0"/>
          </a:p>
        </p:txBody>
      </p:sp>
      <p:graphicFrame>
        <p:nvGraphicFramePr>
          <p:cNvPr id="6" name="Content Placeholder 3"/>
          <p:cNvGraphicFramePr>
            <a:graphicFrameLocks/>
          </p:cNvGraphicFramePr>
          <p:nvPr>
            <p:extLst>
              <p:ext uri="{D42A27DB-BD31-4B8C-83A1-F6EECF244321}">
                <p14:modId xmlns:p14="http://schemas.microsoft.com/office/powerpoint/2010/main" val="4188537796"/>
              </p:ext>
            </p:extLst>
          </p:nvPr>
        </p:nvGraphicFramePr>
        <p:xfrm>
          <a:off x="990600" y="1037580"/>
          <a:ext cx="6400800" cy="4432135"/>
        </p:xfrm>
        <a:graphic>
          <a:graphicData uri="http://schemas.openxmlformats.org/drawingml/2006/table">
            <a:tbl>
              <a:tblPr firstRow="1" bandRow="1">
                <a:tableStyleId>{5C22544A-7EE6-4342-B048-85BDC9FD1C3A}</a:tableStyleId>
              </a:tblPr>
              <a:tblGrid>
                <a:gridCol w="1706789"/>
                <a:gridCol w="1792315"/>
                <a:gridCol w="2901696"/>
              </a:tblGrid>
              <a:tr h="957415">
                <a:tc>
                  <a:txBody>
                    <a:bodyPr/>
                    <a:lstStyle/>
                    <a:p>
                      <a:pPr algn="ctr"/>
                      <a:r>
                        <a:rPr lang="en-US" dirty="0" smtClean="0"/>
                        <a:t>Households</a:t>
                      </a:r>
                      <a:endParaRPr lang="en-US" dirty="0"/>
                    </a:p>
                  </a:txBody>
                  <a:tcPr anchor="ctr"/>
                </a:tc>
                <a:tc>
                  <a:txBody>
                    <a:bodyPr/>
                    <a:lstStyle/>
                    <a:p>
                      <a:pPr algn="ctr"/>
                      <a:r>
                        <a:rPr lang="en-US" dirty="0" smtClean="0"/>
                        <a:t>Share of Aggregate Income</a:t>
                      </a:r>
                      <a:endParaRPr lang="en-US" dirty="0"/>
                    </a:p>
                  </a:txBody>
                  <a:tcPr anchor="ctr"/>
                </a:tc>
                <a:tc>
                  <a:txBody>
                    <a:bodyPr/>
                    <a:lstStyle/>
                    <a:p>
                      <a:pPr algn="ctr"/>
                      <a:r>
                        <a:rPr lang="en-US" dirty="0" smtClean="0"/>
                        <a:t>Notes</a:t>
                      </a:r>
                      <a:endParaRPr lang="en-US" dirty="0"/>
                    </a:p>
                  </a:txBody>
                  <a:tcPr anchor="ctr"/>
                </a:tc>
              </a:tr>
              <a:tr h="629117">
                <a:tc>
                  <a:txBody>
                    <a:bodyPr/>
                    <a:lstStyle/>
                    <a:p>
                      <a:pPr algn="ctr"/>
                      <a:r>
                        <a:rPr lang="en-US" dirty="0" smtClean="0"/>
                        <a:t>Bottom 50%</a:t>
                      </a:r>
                      <a:endParaRPr lang="en-US" dirty="0"/>
                    </a:p>
                  </a:txBody>
                  <a:tcPr anchor="ctr"/>
                </a:tc>
                <a:tc>
                  <a:txBody>
                    <a:bodyPr/>
                    <a:lstStyle/>
                    <a:p>
                      <a:pPr algn="ctr"/>
                      <a:r>
                        <a:rPr lang="en-US" b="1" dirty="0" smtClean="0"/>
                        <a:t>2.5%</a:t>
                      </a:r>
                      <a:endParaRPr lang="en-US" b="1" dirty="0"/>
                    </a:p>
                  </a:txBody>
                  <a:tcPr anchor="ctr"/>
                </a:tc>
                <a:tc>
                  <a:txBody>
                    <a:bodyPr/>
                    <a:lstStyle/>
                    <a:p>
                      <a:pPr algn="ctr"/>
                      <a:r>
                        <a:rPr lang="en-US" dirty="0" smtClean="0"/>
                        <a:t>At 10</a:t>
                      </a:r>
                      <a:r>
                        <a:rPr lang="en-US" baseline="30000" dirty="0" smtClean="0"/>
                        <a:t>th</a:t>
                      </a:r>
                      <a:r>
                        <a:rPr lang="en-US" dirty="0" smtClean="0"/>
                        <a:t> Percentile, </a:t>
                      </a:r>
                    </a:p>
                    <a:p>
                      <a:pPr algn="ctr"/>
                      <a:r>
                        <a:rPr lang="en-US" dirty="0" smtClean="0"/>
                        <a:t>wealth</a:t>
                      </a:r>
                      <a:r>
                        <a:rPr lang="en-US" baseline="0" dirty="0" smtClean="0"/>
                        <a:t> = </a:t>
                      </a:r>
                      <a:r>
                        <a:rPr lang="en-US" dirty="0" smtClean="0"/>
                        <a:t>$0</a:t>
                      </a:r>
                      <a:endParaRPr lang="en-US" dirty="0"/>
                    </a:p>
                  </a:txBody>
                  <a:tcPr anchor="ctr"/>
                </a:tc>
              </a:tr>
              <a:tr h="898738">
                <a:tc>
                  <a:txBody>
                    <a:bodyPr/>
                    <a:lstStyle/>
                    <a:p>
                      <a:pPr algn="ctr"/>
                      <a:r>
                        <a:rPr lang="en-US" dirty="0" smtClean="0"/>
                        <a:t>50 – 90</a:t>
                      </a:r>
                      <a:r>
                        <a:rPr lang="en-US" baseline="30000" dirty="0" smtClean="0"/>
                        <a:t>th</a:t>
                      </a:r>
                      <a:r>
                        <a:rPr lang="en-US" dirty="0" smtClean="0"/>
                        <a:t> percentile</a:t>
                      </a:r>
                      <a:endParaRPr lang="en-US" dirty="0"/>
                    </a:p>
                  </a:txBody>
                  <a:tcPr anchor="ctr"/>
                </a:tc>
                <a:tc>
                  <a:txBody>
                    <a:bodyPr/>
                    <a:lstStyle/>
                    <a:p>
                      <a:pPr algn="ctr"/>
                      <a:r>
                        <a:rPr lang="en-US" b="0" dirty="0" smtClean="0"/>
                        <a:t>26%</a:t>
                      </a:r>
                      <a:endParaRPr lang="en-US" b="0" dirty="0"/>
                    </a:p>
                  </a:txBody>
                  <a:tcPr anchor="ctr"/>
                </a:tc>
                <a:tc>
                  <a:txBody>
                    <a:bodyPr/>
                    <a:lstStyle/>
                    <a:p>
                      <a:pPr algn="ctr"/>
                      <a:r>
                        <a:rPr lang="en-US" dirty="0" smtClean="0"/>
                        <a:t>Upper limit of </a:t>
                      </a:r>
                    </a:p>
                    <a:p>
                      <a:pPr algn="ctr"/>
                      <a:r>
                        <a:rPr lang="en-US" dirty="0" smtClean="0"/>
                        <a:t>75</a:t>
                      </a:r>
                      <a:r>
                        <a:rPr lang="en-US" baseline="30000" dirty="0" smtClean="0"/>
                        <a:t>th</a:t>
                      </a:r>
                      <a:r>
                        <a:rPr lang="en-US" dirty="0" smtClean="0"/>
                        <a:t> percentile = $372,000</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90</a:t>
                      </a:r>
                      <a:r>
                        <a:rPr lang="en-US" baseline="30000" dirty="0" smtClean="0"/>
                        <a:t>th</a:t>
                      </a:r>
                      <a:r>
                        <a:rPr lang="en-US" dirty="0" smtClean="0"/>
                        <a:t> percentile = $908,200</a:t>
                      </a:r>
                    </a:p>
                  </a:txBody>
                  <a:tcPr anchor="ctr"/>
                </a:tc>
              </a:tr>
              <a:tr h="629117">
                <a:tc>
                  <a:txBody>
                    <a:bodyPr/>
                    <a:lstStyle/>
                    <a:p>
                      <a:pPr algn="ctr"/>
                      <a:r>
                        <a:rPr lang="en-US" dirty="0" smtClean="0"/>
                        <a:t>90 – 95</a:t>
                      </a:r>
                      <a:r>
                        <a:rPr lang="en-US" baseline="30000" dirty="0" smtClean="0"/>
                        <a:t>th</a:t>
                      </a:r>
                      <a:r>
                        <a:rPr lang="en-US" dirty="0" smtClean="0"/>
                        <a:t> percentile</a:t>
                      </a:r>
                      <a:endParaRPr lang="en-US" dirty="0"/>
                    </a:p>
                  </a:txBody>
                  <a:tcPr anchor="ctr"/>
                </a:tc>
                <a:tc>
                  <a:txBody>
                    <a:bodyPr/>
                    <a:lstStyle/>
                    <a:p>
                      <a:pPr algn="ctr"/>
                      <a:r>
                        <a:rPr lang="en-US" b="0" dirty="0" smtClean="0"/>
                        <a:t>11.1%</a:t>
                      </a:r>
                      <a:endParaRPr lang="en-US" b="0" dirty="0"/>
                    </a:p>
                  </a:txBody>
                  <a:tcPr anchor="ctr"/>
                </a:tc>
                <a:tc>
                  <a:txBody>
                    <a:bodyPr/>
                    <a:lstStyle/>
                    <a:p>
                      <a:pPr algn="ctr"/>
                      <a:endParaRPr lang="en-US" dirty="0"/>
                    </a:p>
                  </a:txBody>
                  <a:tcPr anchor="ctr"/>
                </a:tc>
              </a:tr>
              <a:tr h="629117">
                <a:tc>
                  <a:txBody>
                    <a:bodyPr/>
                    <a:lstStyle/>
                    <a:p>
                      <a:pPr algn="ctr"/>
                      <a:r>
                        <a:rPr lang="en-US" dirty="0" smtClean="0"/>
                        <a:t>95 – 99</a:t>
                      </a:r>
                      <a:r>
                        <a:rPr lang="en-US" baseline="30000" dirty="0" smtClean="0"/>
                        <a:t>th</a:t>
                      </a:r>
                      <a:r>
                        <a:rPr lang="en-US" dirty="0" smtClean="0"/>
                        <a:t> percentile</a:t>
                      </a:r>
                      <a:endParaRPr lang="en-US" dirty="0"/>
                    </a:p>
                  </a:txBody>
                  <a:tcPr anchor="ctr"/>
                </a:tc>
                <a:tc>
                  <a:txBody>
                    <a:bodyPr/>
                    <a:lstStyle/>
                    <a:p>
                      <a:pPr algn="ctr"/>
                      <a:r>
                        <a:rPr lang="en-US" b="0" dirty="0" smtClean="0"/>
                        <a:t>26.6%</a:t>
                      </a:r>
                      <a:endParaRPr lang="en-US" b="0" dirty="0"/>
                    </a:p>
                  </a:txBody>
                  <a:tcPr anchor="ctr"/>
                </a:tc>
                <a:tc>
                  <a:txBody>
                    <a:bodyPr/>
                    <a:lstStyle/>
                    <a:p>
                      <a:pPr algn="ctr"/>
                      <a:endParaRPr lang="en-US" dirty="0"/>
                    </a:p>
                  </a:txBody>
                  <a:tcPr anchor="ctr"/>
                </a:tc>
              </a:tr>
              <a:tr h="629117">
                <a:tc>
                  <a:txBody>
                    <a:bodyPr/>
                    <a:lstStyle/>
                    <a:p>
                      <a:pPr algn="ctr"/>
                      <a:r>
                        <a:rPr lang="en-US" dirty="0" smtClean="0"/>
                        <a:t>99 – 100</a:t>
                      </a:r>
                      <a:r>
                        <a:rPr lang="en-US" baseline="30000" dirty="0" smtClean="0"/>
                        <a:t>th</a:t>
                      </a:r>
                      <a:r>
                        <a:rPr lang="en-US" dirty="0" smtClean="0"/>
                        <a:t> percentile</a:t>
                      </a:r>
                      <a:endParaRPr lang="en-US" dirty="0"/>
                    </a:p>
                  </a:txBody>
                  <a:tcPr anchor="ctr"/>
                </a:tc>
                <a:tc>
                  <a:txBody>
                    <a:bodyPr/>
                    <a:lstStyle/>
                    <a:p>
                      <a:pPr algn="ctr"/>
                      <a:r>
                        <a:rPr lang="en-US" b="1" dirty="0" smtClean="0"/>
                        <a:t>33.8%</a:t>
                      </a:r>
                      <a:endParaRPr lang="en-US" b="1" dirty="0"/>
                    </a:p>
                  </a:txBody>
                  <a:tcPr anchor="ctr"/>
                </a:tc>
                <a:tc>
                  <a:txBody>
                    <a:bodyPr/>
                    <a:lstStyle/>
                    <a:p>
                      <a:pPr algn="ctr"/>
                      <a:r>
                        <a:rPr lang="en-US" dirty="0" smtClean="0"/>
                        <a:t>Own 52% of stock and 63% of equity in private business</a:t>
                      </a:r>
                      <a:endParaRPr lang="en-US" dirty="0"/>
                    </a:p>
                  </a:txBody>
                  <a:tcPr anchor="ctr"/>
                </a:tc>
              </a:tr>
            </a:tbl>
          </a:graphicData>
        </a:graphic>
      </p:graphicFrame>
      <p:sp>
        <p:nvSpPr>
          <p:cNvPr id="3" name="TextBox 2"/>
          <p:cNvSpPr txBox="1"/>
          <p:nvPr/>
        </p:nvSpPr>
        <p:spPr>
          <a:xfrm>
            <a:off x="381000" y="5574268"/>
            <a:ext cx="7696200" cy="369332"/>
          </a:xfrm>
          <a:prstGeom prst="rect">
            <a:avLst/>
          </a:prstGeom>
          <a:noFill/>
        </p:spPr>
        <p:txBody>
          <a:bodyPr wrap="square" rtlCol="0">
            <a:spAutoFit/>
          </a:bodyPr>
          <a:lstStyle/>
          <a:p>
            <a:r>
              <a:rPr lang="en-US" dirty="0" smtClean="0"/>
              <a:t>Top percentile does not include Forbes 400 (min = $1.3 billion, max = $59 billion)</a:t>
            </a:r>
            <a:endParaRPr lang="en-US" dirty="0"/>
          </a:p>
        </p:txBody>
      </p:sp>
    </p:spTree>
    <p:extLst>
      <p:ext uri="{BB962C8B-B14F-4D97-AF65-F5344CB8AC3E}">
        <p14:creationId xmlns:p14="http://schemas.microsoft.com/office/powerpoint/2010/main" val="35260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52806" y="838200"/>
            <a:ext cx="9829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5000" contrast="20000"/>
                    </a14:imgEffect>
                  </a14:imgLayer>
                </a14:imgProps>
              </a:ext>
              <a:ext uri="{28A0092B-C50C-407E-A947-70E740481C1C}">
                <a14:useLocalDpi xmlns:a14="http://schemas.microsoft.com/office/drawing/2010/main" val="0"/>
              </a:ext>
            </a:extLst>
          </a:blip>
          <a:stretch>
            <a:fillRect/>
          </a:stretch>
        </p:blipFill>
        <p:spPr>
          <a:xfrm>
            <a:off x="914400" y="3968086"/>
            <a:ext cx="2133600" cy="2483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609600" y="0"/>
            <a:ext cx="7391400" cy="1446550"/>
          </a:xfrm>
          <a:prstGeom prst="rect">
            <a:avLst/>
          </a:prstGeom>
          <a:solidFill>
            <a:schemeClr val="bg1"/>
          </a:solidFill>
        </p:spPr>
        <p:txBody>
          <a:bodyPr wrap="square" rtlCol="0">
            <a:spAutoFit/>
          </a:bodyPr>
          <a:lstStyle/>
          <a:p>
            <a:pPr algn="ctr"/>
            <a:r>
              <a:rPr lang="en-US" sz="4400" dirty="0" smtClean="0">
                <a:solidFill>
                  <a:schemeClr val="tx2"/>
                </a:solidFill>
                <a:latin typeface="+mj-lt"/>
              </a:rPr>
              <a:t>Wealth of poorest 50% v </a:t>
            </a:r>
          </a:p>
          <a:p>
            <a:pPr algn="ctr"/>
            <a:r>
              <a:rPr lang="en-US" sz="4400" dirty="0" smtClean="0">
                <a:solidFill>
                  <a:schemeClr val="tx2"/>
                </a:solidFill>
                <a:latin typeface="+mj-lt"/>
              </a:rPr>
              <a:t>400 richest families, 2007</a:t>
            </a:r>
            <a:endParaRPr lang="en-US" sz="4400" dirty="0">
              <a:solidFill>
                <a:schemeClr val="tx2"/>
              </a:solidFill>
              <a:latin typeface="+mj-lt"/>
            </a:endParaRP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962400"/>
            <a:ext cx="4184405" cy="227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724400" y="6324600"/>
            <a:ext cx="2286000" cy="304800"/>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dirty="0" smtClean="0">
                <a:hlinkClick r:id="rId7"/>
              </a:rPr>
              <a:t>http://occuprint.org/</a:t>
            </a:r>
            <a:r>
              <a:rPr lang="en-US" dirty="0" smtClean="0"/>
              <a:t> </a:t>
            </a:r>
            <a:endParaRPr lang="en-US" dirty="0"/>
          </a:p>
        </p:txBody>
      </p:sp>
    </p:spTree>
    <p:extLst>
      <p:ext uri="{BB962C8B-B14F-4D97-AF65-F5344CB8AC3E}">
        <p14:creationId xmlns:p14="http://schemas.microsoft.com/office/powerpoint/2010/main" val="3512152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normAutofit fontScale="90000"/>
          </a:bodyPr>
          <a:lstStyle/>
          <a:p>
            <a:pPr algn="ctr"/>
            <a:r>
              <a:rPr lang="en-US" sz="4400" dirty="0" smtClean="0"/>
              <a:t>Actual, estimated and ideal distributions of wealth </a:t>
            </a:r>
            <a:endParaRPr lang="en-US" sz="4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524000"/>
            <a:ext cx="7619836" cy="3048000"/>
          </a:xfrm>
        </p:spPr>
      </p:pic>
      <p:sp>
        <p:nvSpPr>
          <p:cNvPr id="3" name="TextBox 2"/>
          <p:cNvSpPr txBox="1"/>
          <p:nvPr/>
        </p:nvSpPr>
        <p:spPr>
          <a:xfrm>
            <a:off x="457200" y="6352401"/>
            <a:ext cx="7543800" cy="276999"/>
          </a:xfrm>
          <a:prstGeom prst="rect">
            <a:avLst/>
          </a:prstGeom>
          <a:noFill/>
        </p:spPr>
        <p:txBody>
          <a:bodyPr wrap="square" rtlCol="0">
            <a:spAutoFit/>
          </a:bodyPr>
          <a:lstStyle/>
          <a:p>
            <a:r>
              <a:rPr lang="en-US" sz="1200" dirty="0"/>
              <a:t>Norton, Michael and Dan </a:t>
            </a:r>
            <a:r>
              <a:rPr lang="en-US" sz="1200" dirty="0" err="1"/>
              <a:t>Ariely</a:t>
            </a:r>
            <a:r>
              <a:rPr lang="en-US" sz="1200" dirty="0"/>
              <a:t>. 2011. Building a Better </a:t>
            </a:r>
            <a:r>
              <a:rPr lang="en-US" sz="1200" dirty="0" smtClean="0"/>
              <a:t>America. </a:t>
            </a:r>
            <a:r>
              <a:rPr lang="en-US" sz="1200" i="1" dirty="0"/>
              <a:t>Perspectives on Psychological Science</a:t>
            </a:r>
            <a:r>
              <a:rPr lang="en-US" sz="1200" dirty="0"/>
              <a:t>, 6(1): 9-12</a:t>
            </a:r>
          </a:p>
        </p:txBody>
      </p:sp>
      <p:sp>
        <p:nvSpPr>
          <p:cNvPr id="8" name="TextBox 7"/>
          <p:cNvSpPr txBox="1"/>
          <p:nvPr/>
        </p:nvSpPr>
        <p:spPr>
          <a:xfrm>
            <a:off x="304800" y="4924961"/>
            <a:ext cx="3886200" cy="1323439"/>
          </a:xfrm>
          <a:prstGeom prst="rect">
            <a:avLst/>
          </a:prstGeom>
          <a:noFill/>
        </p:spPr>
        <p:txBody>
          <a:bodyPr wrap="square" rtlCol="0">
            <a:spAutoFit/>
          </a:bodyPr>
          <a:lstStyle/>
          <a:p>
            <a:r>
              <a:rPr lang="en-US" sz="2000" dirty="0"/>
              <a:t>Top 20% </a:t>
            </a:r>
            <a:r>
              <a:rPr lang="en-US" sz="2000" i="1" dirty="0"/>
              <a:t>actually</a:t>
            </a:r>
            <a:r>
              <a:rPr lang="en-US" sz="2000" dirty="0"/>
              <a:t> control 84% of </a:t>
            </a:r>
            <a:r>
              <a:rPr lang="en-US" sz="2000" dirty="0" smtClean="0"/>
              <a:t>wealth; people </a:t>
            </a:r>
            <a:r>
              <a:rPr lang="en-US" sz="2000" i="1" dirty="0"/>
              <a:t>believe</a:t>
            </a:r>
            <a:r>
              <a:rPr lang="en-US" sz="2000" dirty="0"/>
              <a:t> they control 59</a:t>
            </a:r>
            <a:r>
              <a:rPr lang="en-US" sz="2000" dirty="0" smtClean="0"/>
              <a:t>%; </a:t>
            </a:r>
            <a:r>
              <a:rPr lang="en-US" sz="2000" i="1" dirty="0" smtClean="0"/>
              <a:t>ideally</a:t>
            </a:r>
            <a:r>
              <a:rPr lang="en-US" sz="2000" dirty="0"/>
              <a:t>, top 20% </a:t>
            </a:r>
            <a:r>
              <a:rPr lang="en-US" sz="2000" i="1" dirty="0" smtClean="0"/>
              <a:t>should</a:t>
            </a:r>
            <a:r>
              <a:rPr lang="en-US" sz="2000" dirty="0" smtClean="0"/>
              <a:t> </a:t>
            </a:r>
            <a:r>
              <a:rPr lang="en-US" sz="2000" dirty="0"/>
              <a:t>control 32</a:t>
            </a:r>
            <a:r>
              <a:rPr lang="en-US" sz="2000" dirty="0" smtClean="0"/>
              <a:t>%</a:t>
            </a:r>
            <a:endParaRPr lang="en-US" sz="2000" dirty="0"/>
          </a:p>
        </p:txBody>
      </p:sp>
      <p:sp>
        <p:nvSpPr>
          <p:cNvPr id="5" name="TextBox 4"/>
          <p:cNvSpPr txBox="1"/>
          <p:nvPr/>
        </p:nvSpPr>
        <p:spPr>
          <a:xfrm>
            <a:off x="4495800" y="4848761"/>
            <a:ext cx="3886200" cy="1323439"/>
          </a:xfrm>
          <a:prstGeom prst="rect">
            <a:avLst/>
          </a:prstGeom>
          <a:noFill/>
        </p:spPr>
        <p:txBody>
          <a:bodyPr wrap="square" rtlCol="0">
            <a:spAutoFit/>
          </a:bodyPr>
          <a:lstStyle/>
          <a:p>
            <a:r>
              <a:rPr lang="en-US" sz="2000" dirty="0"/>
              <a:t>Bottom 60% </a:t>
            </a:r>
            <a:r>
              <a:rPr lang="en-US" sz="2000" i="1" dirty="0"/>
              <a:t>actually</a:t>
            </a:r>
            <a:r>
              <a:rPr lang="en-US" sz="2000" dirty="0"/>
              <a:t> own </a:t>
            </a:r>
            <a:r>
              <a:rPr lang="en-US" sz="2000" dirty="0" smtClean="0"/>
              <a:t>5</a:t>
            </a:r>
            <a:r>
              <a:rPr lang="en-US" sz="2000" dirty="0"/>
              <a:t>% of wealth; people </a:t>
            </a:r>
            <a:r>
              <a:rPr lang="en-US" sz="2000" i="1" dirty="0"/>
              <a:t>believe</a:t>
            </a:r>
            <a:r>
              <a:rPr lang="en-US" sz="2000" dirty="0"/>
              <a:t> they control about 20%; </a:t>
            </a:r>
            <a:r>
              <a:rPr lang="en-US" sz="2000" i="1" dirty="0"/>
              <a:t>ideally</a:t>
            </a:r>
            <a:r>
              <a:rPr lang="en-US" sz="2000" dirty="0"/>
              <a:t>, the bottom 60% </a:t>
            </a:r>
            <a:r>
              <a:rPr lang="en-US" sz="2000" i="1" dirty="0"/>
              <a:t>should</a:t>
            </a:r>
            <a:r>
              <a:rPr lang="en-US" sz="2000" dirty="0"/>
              <a:t> control 45% of wealth. </a:t>
            </a:r>
          </a:p>
        </p:txBody>
      </p:sp>
    </p:spTree>
    <p:extLst>
      <p:ext uri="{BB962C8B-B14F-4D97-AF65-F5344CB8AC3E}">
        <p14:creationId xmlns:p14="http://schemas.microsoft.com/office/powerpoint/2010/main" val="2254905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Inequality between real and corporate persons, 2010</a:t>
            </a:r>
            <a:endParaRPr lang="en-US" sz="4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1600200"/>
            <a:ext cx="7467600" cy="453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134" y="2133600"/>
            <a:ext cx="1659654" cy="233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Down Arrow 4"/>
          <p:cNvSpPr/>
          <p:nvPr/>
        </p:nvSpPr>
        <p:spPr>
          <a:xfrm>
            <a:off x="2657521" y="4745525"/>
            <a:ext cx="292880" cy="354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TextBox 5"/>
          <p:cNvSpPr txBox="1"/>
          <p:nvPr/>
        </p:nvSpPr>
        <p:spPr>
          <a:xfrm>
            <a:off x="838200" y="6243935"/>
            <a:ext cx="6858000" cy="461665"/>
          </a:xfrm>
          <a:prstGeom prst="rect">
            <a:avLst/>
          </a:prstGeom>
          <a:noFill/>
        </p:spPr>
        <p:txBody>
          <a:bodyPr wrap="square" rtlCol="0">
            <a:spAutoFit/>
          </a:bodyPr>
          <a:lstStyle/>
          <a:p>
            <a:r>
              <a:rPr lang="en-US" sz="1200" dirty="0"/>
              <a:t>International Monetary Fund, World Economic Outlook Database, April </a:t>
            </a:r>
            <a:r>
              <a:rPr lang="en-US" sz="1200" dirty="0" smtClean="0"/>
              <a:t>2011. </a:t>
            </a:r>
            <a:r>
              <a:rPr lang="en-US" sz="1200" dirty="0" smtClean="0">
                <a:hlinkClick r:id="rId5"/>
              </a:rPr>
              <a:t>http://www.imf.org</a:t>
            </a:r>
            <a:endParaRPr lang="en-US" sz="1200" dirty="0" smtClean="0"/>
          </a:p>
          <a:p>
            <a:r>
              <a:rPr lang="en-US" sz="1200" dirty="0"/>
              <a:t>Fortune 500, 2010. </a:t>
            </a:r>
            <a:r>
              <a:rPr lang="en-US" sz="1200" dirty="0">
                <a:hlinkClick r:id="rId6"/>
              </a:rPr>
              <a:t>http://money.cnn.com/magazines/fortune/fortune500/2010/full_list</a:t>
            </a:r>
            <a:r>
              <a:rPr lang="en-US" sz="1200" dirty="0" smtClean="0">
                <a:hlinkClick r:id="rId6"/>
              </a:rPr>
              <a:t>/</a:t>
            </a:r>
            <a:r>
              <a:rPr lang="en-US" sz="1200" dirty="0" smtClean="0"/>
              <a:t>. </a:t>
            </a:r>
            <a:endParaRPr lang="en-US" sz="1200" dirty="0"/>
          </a:p>
        </p:txBody>
      </p:sp>
    </p:spTree>
    <p:extLst>
      <p:ext uri="{BB962C8B-B14F-4D97-AF65-F5344CB8AC3E}">
        <p14:creationId xmlns:p14="http://schemas.microsoft.com/office/powerpoint/2010/main" val="3167888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534400" cy="990600"/>
          </a:xfrm>
        </p:spPr>
        <p:txBody>
          <a:bodyPr/>
          <a:lstStyle/>
          <a:p>
            <a:pPr algn="ctr"/>
            <a:r>
              <a:rPr lang="en-US" sz="4000" dirty="0" smtClean="0"/>
              <a:t>Country GDP v Corporate Revenue, 2010</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885406"/>
              </p:ext>
            </p:extLst>
          </p:nvPr>
        </p:nvGraphicFramePr>
        <p:xfrm>
          <a:off x="457201" y="1066800"/>
          <a:ext cx="7620000" cy="4724404"/>
        </p:xfrm>
        <a:graphic>
          <a:graphicData uri="http://schemas.openxmlformats.org/drawingml/2006/table">
            <a:tbl>
              <a:tblPr>
                <a:tableStyleId>{5C22544A-7EE6-4342-B048-85BDC9FD1C3A}</a:tableStyleId>
              </a:tblPr>
              <a:tblGrid>
                <a:gridCol w="1113034"/>
                <a:gridCol w="1198651"/>
                <a:gridCol w="1369887"/>
                <a:gridCol w="2568539"/>
                <a:gridCol w="1369889"/>
              </a:tblGrid>
              <a:tr h="743480">
                <a:tc>
                  <a:txBody>
                    <a:bodyPr/>
                    <a:lstStyle/>
                    <a:p>
                      <a:pPr algn="ctr" fontAlgn="b"/>
                      <a:r>
                        <a:rPr lang="en-US" sz="2000" b="1" i="0" u="none" strike="noStrike" dirty="0" smtClean="0">
                          <a:solidFill>
                            <a:srgbClr val="000000"/>
                          </a:solidFill>
                          <a:effectLst/>
                          <a:latin typeface="+mn-lt"/>
                        </a:rPr>
                        <a:t>Overall Rank</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Country Rank</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Company Rank</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Country/Company</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GDP</a:t>
                      </a:r>
                      <a:r>
                        <a:rPr lang="en-US" sz="2000" b="1" i="0" u="none" strike="noStrike" baseline="0" dirty="0" smtClean="0">
                          <a:solidFill>
                            <a:srgbClr val="000000"/>
                          </a:solidFill>
                          <a:effectLst/>
                          <a:latin typeface="+mn-lt"/>
                        </a:rPr>
                        <a:t>/</a:t>
                      </a:r>
                    </a:p>
                    <a:p>
                      <a:pPr algn="ctr" fontAlgn="b"/>
                      <a:r>
                        <a:rPr lang="en-US" sz="2000" b="1" i="0" u="none" strike="noStrike" baseline="0" dirty="0" smtClean="0">
                          <a:solidFill>
                            <a:srgbClr val="000000"/>
                          </a:solidFill>
                          <a:effectLst/>
                          <a:latin typeface="+mn-lt"/>
                        </a:rPr>
                        <a:t>Revenue*</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1</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United States</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$15,065</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29</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29</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South Africa</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$560</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30</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Wal-Mart</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$422</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32</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2</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Exxon-Mobil</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$354</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chemeClr val="tx1"/>
                          </a:solidFill>
                          <a:effectLst/>
                          <a:latin typeface="+mn-lt"/>
                        </a:rPr>
                        <a:t>62</a:t>
                      </a:r>
                      <a:endParaRPr lang="en-US" sz="2000" b="1" i="0" u="none" strike="noStrike" dirty="0">
                        <a:solidFill>
                          <a:schemeClr val="tx1"/>
                        </a:solidFill>
                        <a:effectLst/>
                        <a:latin typeface="+mn-lt"/>
                      </a:endParaRPr>
                    </a:p>
                  </a:txBody>
                  <a:tcPr marL="9525" marR="9525" marT="9525" marB="0" anchor="b"/>
                </a:tc>
                <a:tc>
                  <a:txBody>
                    <a:bodyPr/>
                    <a:lstStyle/>
                    <a:p>
                      <a:pPr algn="ctr" fontAlgn="b"/>
                      <a:endParaRPr lang="en-US" sz="2000" b="1" i="0" u="none" strike="noStrike" dirty="0">
                        <a:solidFill>
                          <a:schemeClr val="tx1"/>
                        </a:solidFill>
                        <a:effectLst/>
                        <a:latin typeface="+mn-lt"/>
                      </a:endParaRPr>
                    </a:p>
                  </a:txBody>
                  <a:tcPr marL="9525" marR="9525" marT="9525" marB="0" anchor="b"/>
                </a:tc>
                <a:tc>
                  <a:txBody>
                    <a:bodyPr/>
                    <a:lstStyle/>
                    <a:p>
                      <a:pPr algn="ctr" fontAlgn="b"/>
                      <a:r>
                        <a:rPr lang="en-US" sz="2000" b="1" i="0" u="none" strike="noStrike" dirty="0" smtClean="0">
                          <a:solidFill>
                            <a:schemeClr val="tx1"/>
                          </a:solidFill>
                          <a:effectLst/>
                          <a:latin typeface="+mn-lt"/>
                        </a:rPr>
                        <a:t>6</a:t>
                      </a:r>
                      <a:endParaRPr lang="en-US" sz="2000" b="1" i="0" u="none" strike="noStrike" dirty="0">
                        <a:solidFill>
                          <a:schemeClr val="tx1"/>
                        </a:solidFill>
                        <a:effectLst/>
                        <a:latin typeface="+mn-lt"/>
                      </a:endParaRPr>
                    </a:p>
                  </a:txBody>
                  <a:tcPr marL="9525" marR="9525" marT="9525" marB="0" anchor="b"/>
                </a:tc>
                <a:tc>
                  <a:txBody>
                    <a:bodyPr/>
                    <a:lstStyle/>
                    <a:p>
                      <a:pPr algn="l" fontAlgn="b"/>
                      <a:r>
                        <a:rPr lang="en-US" sz="2000" b="1" i="0" u="none" strike="noStrike" dirty="0" smtClean="0">
                          <a:solidFill>
                            <a:schemeClr val="tx1"/>
                          </a:solidFill>
                          <a:effectLst/>
                          <a:latin typeface="+mn-lt"/>
                        </a:rPr>
                        <a:t>General Electric</a:t>
                      </a:r>
                      <a:endParaRPr lang="en-US" sz="2000" b="1" i="0" u="none" strike="noStrike" dirty="0">
                        <a:solidFill>
                          <a:schemeClr val="tx1"/>
                        </a:solidFill>
                        <a:effectLst/>
                        <a:latin typeface="+mn-lt"/>
                      </a:endParaRPr>
                    </a:p>
                  </a:txBody>
                  <a:tcPr marL="9525" marR="9525" marT="9525" marB="0" anchor="b"/>
                </a:tc>
                <a:tc>
                  <a:txBody>
                    <a:bodyPr/>
                    <a:lstStyle/>
                    <a:p>
                      <a:pPr algn="ctr" fontAlgn="b"/>
                      <a:r>
                        <a:rPr lang="en-US" sz="2000" b="1" i="0" u="none" strike="noStrike" dirty="0" smtClean="0">
                          <a:solidFill>
                            <a:schemeClr val="tx1"/>
                          </a:solidFill>
                          <a:effectLst/>
                          <a:latin typeface="+mn-lt"/>
                        </a:rPr>
                        <a:t>$152</a:t>
                      </a:r>
                      <a:endParaRPr lang="en-US" sz="2000" b="1" i="0" u="none" strike="noStrike" dirty="0">
                        <a:solidFill>
                          <a:schemeClr val="tx1"/>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66</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9</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Bank of America</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$134</a:t>
                      </a:r>
                      <a:endParaRPr lang="en-US" sz="2000" b="1" i="0" u="none" strike="noStrike" dirty="0">
                        <a:solidFill>
                          <a:srgbClr val="000000"/>
                        </a:solidFill>
                        <a:effectLst/>
                        <a:latin typeface="+mn-lt"/>
                      </a:endParaRPr>
                    </a:p>
                  </a:txBody>
                  <a:tcPr marL="9525" marR="9525" marT="9525" marB="0" anchor="b"/>
                </a:tc>
              </a:tr>
              <a:tr h="419624">
                <a:tc>
                  <a:txBody>
                    <a:bodyPr/>
                    <a:lstStyle/>
                    <a:p>
                      <a:pPr algn="ctr" fontAlgn="b"/>
                      <a:r>
                        <a:rPr lang="en-US" sz="2000" b="1" i="0" u="none" strike="noStrike" dirty="0" smtClean="0">
                          <a:solidFill>
                            <a:srgbClr val="000000"/>
                          </a:solidFill>
                          <a:effectLst/>
                          <a:latin typeface="+mn-lt"/>
                        </a:rPr>
                        <a:t>70</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58</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Vietnam</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$121</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71</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13</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J.P. Morgan Chase</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$116</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73</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14</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Citigroup</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$111</a:t>
                      </a:r>
                      <a:endParaRPr lang="en-US" sz="2000" b="1" i="0" u="none" strike="noStrike" dirty="0">
                        <a:solidFill>
                          <a:srgbClr val="000000"/>
                        </a:solidFill>
                        <a:effectLst/>
                        <a:latin typeface="+mn-lt"/>
                      </a:endParaRPr>
                    </a:p>
                  </a:txBody>
                  <a:tcPr marL="9525" marR="9525" marT="9525" marB="0" anchor="b"/>
                </a:tc>
              </a:tr>
              <a:tr h="395700">
                <a:tc>
                  <a:txBody>
                    <a:bodyPr/>
                    <a:lstStyle/>
                    <a:p>
                      <a:pPr algn="ctr" fontAlgn="b"/>
                      <a:r>
                        <a:rPr lang="en-US" sz="2000" b="1" i="0" u="none" strike="noStrike" dirty="0" smtClean="0">
                          <a:solidFill>
                            <a:srgbClr val="000000"/>
                          </a:solidFill>
                          <a:effectLst/>
                          <a:latin typeface="+mn-lt"/>
                        </a:rPr>
                        <a:t>86</a:t>
                      </a:r>
                      <a:endParaRPr lang="en-US" sz="2000" b="1" i="0" u="none" strike="noStrike" dirty="0">
                        <a:solidFill>
                          <a:srgbClr val="000000"/>
                        </a:solidFill>
                        <a:effectLst/>
                        <a:latin typeface="+mn-lt"/>
                      </a:endParaRPr>
                    </a:p>
                  </a:txBody>
                  <a:tcPr marL="9525" marR="9525" marT="9525" marB="0" anchor="b"/>
                </a:tc>
                <a:tc>
                  <a:txBody>
                    <a:bodyPr/>
                    <a:lstStyle/>
                    <a:p>
                      <a:pPr algn="ctr" fontAlgn="b"/>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23</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i="0" u="none" strike="noStrike" dirty="0" smtClean="0">
                          <a:solidFill>
                            <a:srgbClr val="000000"/>
                          </a:solidFill>
                          <a:effectLst/>
                          <a:latin typeface="+mn-lt"/>
                        </a:rPr>
                        <a:t>Wells Fargo</a:t>
                      </a:r>
                      <a:endParaRPr lang="en-US" sz="2000" b="1" i="0" u="none" strike="noStrike" dirty="0">
                        <a:solidFill>
                          <a:srgbClr val="000000"/>
                        </a:solidFill>
                        <a:effectLst/>
                        <a:latin typeface="+mn-lt"/>
                      </a:endParaRPr>
                    </a:p>
                  </a:txBody>
                  <a:tcPr marL="9525" marR="9525" marT="9525" marB="0" anchor="b"/>
                </a:tc>
                <a:tc>
                  <a:txBody>
                    <a:bodyPr/>
                    <a:lstStyle/>
                    <a:p>
                      <a:pPr algn="ctr" fontAlgn="b"/>
                      <a:r>
                        <a:rPr lang="en-US" sz="2000" b="1" i="0" u="none" strike="noStrike" dirty="0" smtClean="0">
                          <a:solidFill>
                            <a:srgbClr val="000000"/>
                          </a:solidFill>
                          <a:effectLst/>
                          <a:latin typeface="+mn-lt"/>
                        </a:rPr>
                        <a:t>$93</a:t>
                      </a:r>
                      <a:endParaRPr lang="en-US" sz="2000" b="1" i="0" u="none" strike="noStrike" dirty="0">
                        <a:solidFill>
                          <a:srgbClr val="000000"/>
                        </a:solidFill>
                        <a:effectLst/>
                        <a:latin typeface="+mn-lt"/>
                      </a:endParaRPr>
                    </a:p>
                  </a:txBody>
                  <a:tcPr marL="9525" marR="9525" marT="9525" marB="0" anchor="b"/>
                </a:tc>
              </a:tr>
            </a:tbl>
          </a:graphicData>
        </a:graphic>
      </p:graphicFrame>
      <p:sp>
        <p:nvSpPr>
          <p:cNvPr id="5" name="TextBox 4"/>
          <p:cNvSpPr txBox="1"/>
          <p:nvPr/>
        </p:nvSpPr>
        <p:spPr>
          <a:xfrm>
            <a:off x="304800" y="5950803"/>
            <a:ext cx="6489700" cy="830997"/>
          </a:xfrm>
          <a:prstGeom prst="rect">
            <a:avLst/>
          </a:prstGeom>
          <a:noFill/>
        </p:spPr>
        <p:txBody>
          <a:bodyPr wrap="square" rtlCol="0">
            <a:spAutoFit/>
          </a:bodyPr>
          <a:lstStyle/>
          <a:p>
            <a:r>
              <a:rPr lang="en-US" sz="1200" dirty="0"/>
              <a:t>Fortune 500 from </a:t>
            </a:r>
            <a:r>
              <a:rPr lang="en-US" sz="1200" u="sng" dirty="0">
                <a:hlinkClick r:id="rId3"/>
              </a:rPr>
              <a:t>http://money.cnn.com/magazines/fortune/fortune500/2011/full_list/</a:t>
            </a:r>
            <a:r>
              <a:rPr lang="en-US" sz="1200" dirty="0"/>
              <a:t> . International Monetary Fund, World Economic Outlook Database, September 2011. Gross domestic product is expressed in current (2011) U.S. dollars. </a:t>
            </a:r>
            <a:r>
              <a:rPr lang="en-US" sz="1200" u="sng" dirty="0">
                <a:hlinkClick r:id="rId4"/>
              </a:rPr>
              <a:t>http://www.imf.org/external/pubs/ft/weo/2011/02/weodata/index.aspx</a:t>
            </a:r>
            <a:r>
              <a:rPr lang="en-US" sz="1200" dirty="0"/>
              <a:t>. </a:t>
            </a:r>
          </a:p>
        </p:txBody>
      </p:sp>
      <p:sp>
        <p:nvSpPr>
          <p:cNvPr id="3" name="TextBox 2"/>
          <p:cNvSpPr txBox="1"/>
          <p:nvPr/>
        </p:nvSpPr>
        <p:spPr>
          <a:xfrm>
            <a:off x="6781800" y="5943600"/>
            <a:ext cx="1524000" cy="646331"/>
          </a:xfrm>
          <a:prstGeom prst="rect">
            <a:avLst/>
          </a:prstGeom>
          <a:noFill/>
        </p:spPr>
        <p:txBody>
          <a:bodyPr wrap="square" rtlCol="0">
            <a:spAutoFit/>
          </a:bodyPr>
          <a:lstStyle/>
          <a:p>
            <a:r>
              <a:rPr lang="en-US" dirty="0" smtClean="0"/>
              <a:t>* In billions of US dollars</a:t>
            </a:r>
            <a:endParaRPr lang="en-US" dirty="0"/>
          </a:p>
        </p:txBody>
      </p:sp>
    </p:spTree>
    <p:extLst>
      <p:ext uri="{BB962C8B-B14F-4D97-AF65-F5344CB8AC3E}">
        <p14:creationId xmlns:p14="http://schemas.microsoft.com/office/powerpoint/2010/main" val="2216577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304800"/>
            <a:ext cx="7620000" cy="2419124"/>
          </a:xfrm>
          <a:prstGeom prst="rect">
            <a:avLst/>
          </a:prstGeom>
          <a:noFill/>
        </p:spPr>
        <p:txBody>
          <a:bodyPr wrap="square" rtlCol="0">
            <a:spAutoFit/>
          </a:bodyPr>
          <a:lstStyle/>
          <a:p>
            <a:pPr marL="114300" indent="0">
              <a:buNone/>
            </a:pPr>
            <a:r>
              <a:rPr lang="en-US" sz="2800" dirty="0" smtClean="0"/>
              <a:t>This presentation is adapted from a longer invited lecture</a:t>
            </a:r>
            <a:r>
              <a:rPr lang="en-US" sz="2800" dirty="0"/>
              <a:t>, </a:t>
            </a:r>
            <a:endParaRPr lang="en-US" sz="2800" dirty="0" smtClean="0"/>
          </a:p>
          <a:p>
            <a:pPr marL="114300" indent="0" algn="ctr">
              <a:buNone/>
            </a:pPr>
            <a:r>
              <a:rPr lang="en-US" sz="2800" i="1" dirty="0" smtClean="0"/>
              <a:t>The </a:t>
            </a:r>
            <a:r>
              <a:rPr lang="en-US" sz="2800" i="1" dirty="0"/>
              <a:t>Rich Get Richer and the Poor Get Prison: Inequality, Corporate Power and </a:t>
            </a:r>
            <a:r>
              <a:rPr lang="en-US" sz="2800" i="1" dirty="0" smtClean="0"/>
              <a:t>Crime</a:t>
            </a:r>
            <a:endParaRPr lang="en-US" sz="2800" dirty="0" smtClean="0"/>
          </a:p>
          <a:p>
            <a:pPr marL="114300" indent="0">
              <a:buNone/>
            </a:pPr>
            <a:r>
              <a:rPr lang="en-US" sz="2800" dirty="0" smtClean="0"/>
              <a:t>Available PaulsJusticeBlog.com</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0"/>
            <a:ext cx="2097598" cy="314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048000"/>
            <a:ext cx="2095379" cy="3143068"/>
          </a:xfrm>
          <a:prstGeom prst="rect">
            <a:avLst/>
          </a:prstGeom>
          <a:ln w="12700">
            <a:solidFill>
              <a:schemeClr val="accent1"/>
            </a:solidFill>
          </a:ln>
        </p:spPr>
      </p:pic>
      <p:sp>
        <p:nvSpPr>
          <p:cNvPr id="5" name="TextBox 4"/>
          <p:cNvSpPr txBox="1"/>
          <p:nvPr/>
        </p:nvSpPr>
        <p:spPr>
          <a:xfrm>
            <a:off x="5867400" y="3414370"/>
            <a:ext cx="2286000" cy="2300630"/>
          </a:xfrm>
          <a:prstGeom prst="rect">
            <a:avLst/>
          </a:prstGeom>
          <a:noFill/>
          <a:ln>
            <a:solidFill>
              <a:schemeClr val="tx2"/>
            </a:solidFill>
          </a:ln>
        </p:spPr>
        <p:txBody>
          <a:bodyPr wrap="square" rtlCol="0">
            <a:spAutoFit/>
          </a:bodyPr>
          <a:lstStyle/>
          <a:p>
            <a:r>
              <a:rPr lang="en-US" sz="1400" dirty="0" smtClean="0"/>
              <a:t>The creators of any graphics used in this presentation who want attribution or removal should contact me through my website, </a:t>
            </a:r>
            <a:r>
              <a:rPr lang="en-US" sz="1400" dirty="0" smtClean="0">
                <a:hlinkClick r:id="rId5"/>
              </a:rPr>
              <a:t>http://paulsjusticepage.com</a:t>
            </a:r>
            <a:r>
              <a:rPr lang="en-US" sz="1400" dirty="0" smtClean="0"/>
              <a:t>.</a:t>
            </a:r>
          </a:p>
          <a:p>
            <a:r>
              <a:rPr lang="en-US" sz="1400" dirty="0" smtClean="0"/>
              <a:t>For more about this presentation, see</a:t>
            </a:r>
          </a:p>
          <a:p>
            <a:r>
              <a:rPr lang="en-US" sz="1050" dirty="0">
                <a:hlinkClick r:id="rId6"/>
              </a:rPr>
              <a:t>http://</a:t>
            </a:r>
            <a:r>
              <a:rPr lang="en-US" sz="1050" dirty="0" smtClean="0">
                <a:hlinkClick r:id="rId6"/>
              </a:rPr>
              <a:t>www.paulsjusticeblog.com/2012/11/criminology_needs_more_class.php</a:t>
            </a:r>
            <a:r>
              <a:rPr lang="en-US" sz="1050" dirty="0" smtClean="0"/>
              <a:t>.  </a:t>
            </a:r>
            <a:endParaRPr lang="en-US" sz="1050" dirty="0"/>
          </a:p>
        </p:txBody>
      </p:sp>
    </p:spTree>
    <p:extLst>
      <p:ext uri="{BB962C8B-B14F-4D97-AF65-F5344CB8AC3E}">
        <p14:creationId xmlns:p14="http://schemas.microsoft.com/office/powerpoint/2010/main" val="911281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838200"/>
          </a:xfrm>
        </p:spPr>
        <p:txBody>
          <a:bodyPr/>
          <a:lstStyle/>
          <a:p>
            <a:pPr algn="ctr"/>
            <a:r>
              <a:rPr lang="en-US" sz="4800" dirty="0"/>
              <a:t>Inequality &amp; </a:t>
            </a:r>
            <a:r>
              <a:rPr lang="en-US" sz="4800" dirty="0" smtClean="0"/>
              <a:t>Criminology</a:t>
            </a:r>
            <a:endParaRPr lang="en-US" dirty="0"/>
          </a:p>
        </p:txBody>
      </p:sp>
      <p:sp>
        <p:nvSpPr>
          <p:cNvPr id="3" name="Content Placeholder 2"/>
          <p:cNvSpPr>
            <a:spLocks noGrp="1"/>
          </p:cNvSpPr>
          <p:nvPr>
            <p:ph idx="1"/>
          </p:nvPr>
        </p:nvSpPr>
        <p:spPr>
          <a:xfrm>
            <a:off x="457200" y="1219200"/>
            <a:ext cx="7620000" cy="2438400"/>
          </a:xfrm>
        </p:spPr>
        <p:txBody>
          <a:bodyPr/>
          <a:lstStyle/>
          <a:p>
            <a:r>
              <a:rPr lang="en-US" sz="3200" dirty="0" smtClean="0"/>
              <a:t>Inequality worsens both crimes of poverty motivated by need and crimes of wealth motivated by greed</a:t>
            </a:r>
          </a:p>
          <a:p>
            <a:pPr marL="0" indent="0">
              <a:spcBef>
                <a:spcPts val="0"/>
              </a:spcBef>
              <a:buNone/>
            </a:pPr>
            <a:endParaRPr lang="en-US" sz="1200" dirty="0" smtClean="0"/>
          </a:p>
          <a:p>
            <a:pPr marL="0" indent="0">
              <a:spcBef>
                <a:spcPts val="0"/>
              </a:spcBef>
              <a:buNone/>
            </a:pPr>
            <a:r>
              <a:rPr lang="en-US" sz="1200" dirty="0" smtClean="0"/>
              <a:t>Braithwaite</a:t>
            </a:r>
            <a:r>
              <a:rPr lang="en-US" sz="1200" dirty="0"/>
              <a:t>, John. 1992. Poverty Power and White Collar Crime, in Schlegel and </a:t>
            </a:r>
            <a:r>
              <a:rPr lang="en-US" sz="1200" dirty="0" err="1"/>
              <a:t>Weisburd</a:t>
            </a:r>
            <a:r>
              <a:rPr lang="en-US" sz="1200" dirty="0"/>
              <a:t>, White-Collar </a:t>
            </a:r>
            <a:r>
              <a:rPr lang="en-US" sz="1200" dirty="0" smtClean="0"/>
              <a:t>Crime Reconsidered </a:t>
            </a:r>
            <a:r>
              <a:rPr lang="en-US" sz="1200" dirty="0"/>
              <a:t>(Boston: Northeastern University Press).</a:t>
            </a:r>
            <a:r>
              <a:rPr lang="en-US" dirty="0"/>
              <a:t> </a:t>
            </a:r>
          </a:p>
          <a:p>
            <a:pPr marL="11430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69088"/>
            <a:ext cx="2819400" cy="315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664838"/>
            <a:ext cx="4191000" cy="2996565"/>
          </a:xfrm>
          <a:prstGeom prst="rect">
            <a:avLst/>
          </a:prstGeom>
        </p:spPr>
      </p:pic>
      <p:sp>
        <p:nvSpPr>
          <p:cNvPr id="5" name="TextBox 4"/>
          <p:cNvSpPr txBox="1"/>
          <p:nvPr/>
        </p:nvSpPr>
        <p:spPr>
          <a:xfrm rot="10800000">
            <a:off x="457201" y="4648200"/>
            <a:ext cx="400110" cy="1600200"/>
          </a:xfrm>
          <a:prstGeom prst="rect">
            <a:avLst/>
          </a:prstGeom>
          <a:noFill/>
        </p:spPr>
        <p:txBody>
          <a:bodyPr vert="eaVert" wrap="square" rtlCol="0">
            <a:spAutoFit/>
          </a:bodyPr>
          <a:lstStyle/>
          <a:p>
            <a:r>
              <a:rPr lang="en-US" sz="1400" dirty="0" smtClean="0">
                <a:hlinkClick r:id="rId5"/>
              </a:rPr>
              <a:t>http://occuprint.org</a:t>
            </a:r>
            <a:r>
              <a:rPr lang="en-US" sz="1400" dirty="0" smtClean="0"/>
              <a:t> </a:t>
            </a:r>
            <a:endParaRPr lang="en-US" sz="1400" dirty="0"/>
          </a:p>
        </p:txBody>
      </p:sp>
    </p:spTree>
    <p:extLst>
      <p:ext uri="{BB962C8B-B14F-4D97-AF65-F5344CB8AC3E}">
        <p14:creationId xmlns:p14="http://schemas.microsoft.com/office/powerpoint/2010/main" val="190259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dirty="0" smtClean="0"/>
              <a:t>Inequality &amp; crimes of the poor</a:t>
            </a:r>
            <a:endParaRPr lang="en-US" dirty="0"/>
          </a:p>
        </p:txBody>
      </p:sp>
      <p:sp>
        <p:nvSpPr>
          <p:cNvPr id="3" name="Content Placeholder 2"/>
          <p:cNvSpPr>
            <a:spLocks noGrp="1"/>
          </p:cNvSpPr>
          <p:nvPr>
            <p:ph idx="1"/>
          </p:nvPr>
        </p:nvSpPr>
        <p:spPr>
          <a:xfrm>
            <a:off x="457200" y="1295400"/>
            <a:ext cx="3733800" cy="5257800"/>
          </a:xfrm>
        </p:spPr>
        <p:txBody>
          <a:bodyPr>
            <a:normAutofit/>
          </a:bodyPr>
          <a:lstStyle/>
          <a:p>
            <a:r>
              <a:rPr lang="en-US" sz="2600" dirty="0" smtClean="0"/>
              <a:t>“Need”: absolute, perceive others to have, what whites have, expectations based on “advertising and dramatization of bourgeois lifestyles” (Braithwaite 1992 p 83)</a:t>
            </a:r>
          </a:p>
          <a:p>
            <a:r>
              <a:rPr lang="en-US" sz="2600" dirty="0" smtClean="0"/>
              <a:t>Fewer legitimate means to success, so more people try illegitimate means</a:t>
            </a:r>
          </a:p>
          <a:p>
            <a:endParaRPr lang="en-US"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1354297"/>
            <a:ext cx="3730624" cy="474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6200000">
            <a:off x="6084858" y="5324445"/>
            <a:ext cx="400110" cy="1600200"/>
          </a:xfrm>
          <a:prstGeom prst="rect">
            <a:avLst/>
          </a:prstGeom>
          <a:noFill/>
        </p:spPr>
        <p:txBody>
          <a:bodyPr vert="eaVert" wrap="square" rtlCol="0">
            <a:spAutoFit/>
          </a:bodyPr>
          <a:lstStyle/>
          <a:p>
            <a:r>
              <a:rPr lang="en-US" sz="1400" dirty="0" smtClean="0">
                <a:hlinkClick r:id="rId4"/>
              </a:rPr>
              <a:t>http://occuprint.org</a:t>
            </a:r>
            <a:r>
              <a:rPr lang="en-US" sz="1400" dirty="0" smtClean="0"/>
              <a:t> </a:t>
            </a:r>
            <a:endParaRPr lang="en-US" sz="1400" dirty="0"/>
          </a:p>
        </p:txBody>
      </p:sp>
    </p:spTree>
    <p:extLst>
      <p:ext uri="{BB962C8B-B14F-4D97-AF65-F5344CB8AC3E}">
        <p14:creationId xmlns:p14="http://schemas.microsoft.com/office/powerpoint/2010/main" val="2919652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en-US" dirty="0" smtClean="0"/>
              <a:t>Inequality &amp; Violence I</a:t>
            </a:r>
            <a:endParaRPr lang="en-US" dirty="0"/>
          </a:p>
        </p:txBody>
      </p:sp>
      <p:sp>
        <p:nvSpPr>
          <p:cNvPr id="3" name="Content Placeholder 2"/>
          <p:cNvSpPr>
            <a:spLocks noGrp="1"/>
          </p:cNvSpPr>
          <p:nvPr>
            <p:ph idx="1"/>
          </p:nvPr>
        </p:nvSpPr>
        <p:spPr/>
        <p:txBody>
          <a:bodyPr/>
          <a:lstStyle/>
          <a:p>
            <a:r>
              <a:rPr lang="en-US" dirty="0" smtClean="0"/>
              <a:t>Jack Katz (1990) </a:t>
            </a:r>
            <a:r>
              <a:rPr lang="en-US" i="1" dirty="0" smtClean="0"/>
              <a:t>Seductions of Crime</a:t>
            </a:r>
            <a:endParaRPr lang="en-US" dirty="0" smtClean="0"/>
          </a:p>
          <a:p>
            <a:pPr lvl="1"/>
            <a:r>
              <a:rPr lang="en-US" dirty="0" smtClean="0"/>
              <a:t>Transformation of emotions that result in violence</a:t>
            </a:r>
          </a:p>
          <a:p>
            <a:endParaRPr lang="en-US" dirty="0" smtClean="0"/>
          </a:p>
        </p:txBody>
      </p:sp>
      <p:sp>
        <p:nvSpPr>
          <p:cNvPr id="4" name="Rectangle 3"/>
          <p:cNvSpPr/>
          <p:nvPr/>
        </p:nvSpPr>
        <p:spPr>
          <a:xfrm>
            <a:off x="381000" y="3657600"/>
            <a:ext cx="2514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3733800"/>
            <a:ext cx="2362200" cy="1261884"/>
          </a:xfrm>
          <a:prstGeom prst="rect">
            <a:avLst/>
          </a:prstGeom>
          <a:noFill/>
        </p:spPr>
        <p:txBody>
          <a:bodyPr wrap="square" rtlCol="0">
            <a:spAutoFit/>
          </a:bodyPr>
          <a:lstStyle/>
          <a:p>
            <a:pPr algn="ctr"/>
            <a:r>
              <a:rPr lang="en-US" sz="2800" dirty="0" smtClean="0">
                <a:solidFill>
                  <a:schemeClr val="bg1"/>
                </a:solidFill>
              </a:rPr>
              <a:t>HUMILIATION</a:t>
            </a:r>
          </a:p>
          <a:p>
            <a:pPr algn="ctr"/>
            <a:r>
              <a:rPr lang="en-US" sz="2400" dirty="0" smtClean="0">
                <a:solidFill>
                  <a:schemeClr val="bg1"/>
                </a:solidFill>
              </a:rPr>
              <a:t>[disrespectful disapproval]</a:t>
            </a:r>
            <a:endParaRPr lang="en-US" sz="2400" dirty="0">
              <a:solidFill>
                <a:schemeClr val="bg1"/>
              </a:solidFill>
            </a:endParaRPr>
          </a:p>
        </p:txBody>
      </p:sp>
      <p:sp>
        <p:nvSpPr>
          <p:cNvPr id="6" name="Rounded Rectangle 5"/>
          <p:cNvSpPr/>
          <p:nvPr/>
        </p:nvSpPr>
        <p:spPr>
          <a:xfrm>
            <a:off x="3505200" y="2932093"/>
            <a:ext cx="2057400" cy="1030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33800" y="2932093"/>
            <a:ext cx="1676400" cy="954107"/>
          </a:xfrm>
          <a:prstGeom prst="rect">
            <a:avLst/>
          </a:prstGeom>
          <a:noFill/>
        </p:spPr>
        <p:txBody>
          <a:bodyPr wrap="square" rtlCol="0">
            <a:spAutoFit/>
          </a:bodyPr>
          <a:lstStyle/>
          <a:p>
            <a:pPr algn="ctr"/>
            <a:r>
              <a:rPr lang="en-US" sz="2800" dirty="0" smtClean="0">
                <a:solidFill>
                  <a:schemeClr val="bg1"/>
                </a:solidFill>
              </a:rPr>
              <a:t>Righteous Rage</a:t>
            </a:r>
            <a:endParaRPr lang="en-US" sz="28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660900"/>
            <a:ext cx="208438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733800" y="4724400"/>
            <a:ext cx="1676400" cy="954107"/>
          </a:xfrm>
          <a:prstGeom prst="rect">
            <a:avLst/>
          </a:prstGeom>
          <a:noFill/>
        </p:spPr>
        <p:txBody>
          <a:bodyPr wrap="square" rtlCol="0">
            <a:spAutoFit/>
          </a:bodyPr>
          <a:lstStyle/>
          <a:p>
            <a:pPr algn="ctr"/>
            <a:r>
              <a:rPr lang="en-US" sz="2800" dirty="0" smtClean="0">
                <a:solidFill>
                  <a:schemeClr val="bg1"/>
                </a:solidFill>
              </a:rPr>
              <a:t>Guilt, Shame</a:t>
            </a:r>
            <a:endParaRPr lang="en-US" sz="2800" dirty="0">
              <a:solidFill>
                <a:schemeClr val="bg1"/>
              </a:solidFill>
            </a:endParaRPr>
          </a:p>
        </p:txBody>
      </p:sp>
      <p:sp>
        <p:nvSpPr>
          <p:cNvPr id="10" name="Flowchart: Predefined Process 9"/>
          <p:cNvSpPr/>
          <p:nvPr/>
        </p:nvSpPr>
        <p:spPr>
          <a:xfrm>
            <a:off x="6019800" y="3733800"/>
            <a:ext cx="2362200" cy="7620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48400" y="3820180"/>
            <a:ext cx="1905000" cy="584775"/>
          </a:xfrm>
          <a:prstGeom prst="rect">
            <a:avLst/>
          </a:prstGeom>
          <a:noFill/>
        </p:spPr>
        <p:txBody>
          <a:bodyPr wrap="square" rtlCol="0">
            <a:spAutoFit/>
          </a:bodyPr>
          <a:lstStyle/>
          <a:p>
            <a:pPr algn="ctr"/>
            <a:r>
              <a:rPr lang="en-US" sz="3200" b="1" dirty="0" smtClean="0">
                <a:solidFill>
                  <a:srgbClr val="C00000"/>
                </a:solidFill>
              </a:rPr>
              <a:t>VIOLENCE</a:t>
            </a:r>
            <a:endParaRPr lang="en-US" sz="3200" b="1" dirty="0">
              <a:solidFill>
                <a:srgbClr val="C00000"/>
              </a:solidFill>
            </a:endParaRPr>
          </a:p>
        </p:txBody>
      </p:sp>
      <p:sp>
        <p:nvSpPr>
          <p:cNvPr id="12" name="Right Arrow 11"/>
          <p:cNvSpPr/>
          <p:nvPr/>
        </p:nvSpPr>
        <p:spPr>
          <a:xfrm rot="20671152">
            <a:off x="3067815" y="3567725"/>
            <a:ext cx="334305" cy="246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357026">
            <a:off x="5656076" y="3675455"/>
            <a:ext cx="321944" cy="281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36517">
            <a:off x="3091022" y="4876800"/>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925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lgn="ctr"/>
            <a:r>
              <a:rPr lang="en-US" dirty="0" smtClean="0"/>
              <a:t>Inequality &amp; Violence II</a:t>
            </a:r>
            <a:endParaRPr lang="en-US" dirty="0"/>
          </a:p>
        </p:txBody>
      </p:sp>
      <p:sp>
        <p:nvSpPr>
          <p:cNvPr id="3" name="Content Placeholder 2"/>
          <p:cNvSpPr>
            <a:spLocks noGrp="1"/>
          </p:cNvSpPr>
          <p:nvPr>
            <p:ph idx="1"/>
          </p:nvPr>
        </p:nvSpPr>
        <p:spPr>
          <a:xfrm>
            <a:off x="457200" y="1143000"/>
            <a:ext cx="7620000" cy="5257800"/>
          </a:xfrm>
        </p:spPr>
        <p:txBody>
          <a:bodyPr/>
          <a:lstStyle/>
          <a:p>
            <a:r>
              <a:rPr lang="en-US" dirty="0" smtClean="0"/>
              <a:t>Katz + Braithwaite</a:t>
            </a:r>
            <a:r>
              <a:rPr lang="en-US" dirty="0"/>
              <a:t> </a:t>
            </a:r>
            <a:r>
              <a:rPr lang="en-US" dirty="0" smtClean="0"/>
              <a:t>[+ </a:t>
            </a:r>
            <a:r>
              <a:rPr lang="en-US" dirty="0" err="1" smtClean="0"/>
              <a:t>Quinney</a:t>
            </a:r>
            <a:r>
              <a:rPr lang="en-US" dirty="0" smtClean="0"/>
              <a:t> 1977]</a:t>
            </a:r>
          </a:p>
        </p:txBody>
      </p:sp>
      <p:sp>
        <p:nvSpPr>
          <p:cNvPr id="4" name="Rectangle 3"/>
          <p:cNvSpPr/>
          <p:nvPr/>
        </p:nvSpPr>
        <p:spPr>
          <a:xfrm>
            <a:off x="609600" y="3657600"/>
            <a:ext cx="2209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3733800"/>
            <a:ext cx="2209800" cy="1261884"/>
          </a:xfrm>
          <a:prstGeom prst="rect">
            <a:avLst/>
          </a:prstGeom>
          <a:noFill/>
        </p:spPr>
        <p:txBody>
          <a:bodyPr wrap="square" rtlCol="0">
            <a:spAutoFit/>
          </a:bodyPr>
          <a:lstStyle/>
          <a:p>
            <a:pPr algn="ctr"/>
            <a:r>
              <a:rPr lang="en-US" sz="2800" dirty="0" smtClean="0">
                <a:solidFill>
                  <a:schemeClr val="bg1"/>
                </a:solidFill>
              </a:rPr>
              <a:t>HUMILIATION</a:t>
            </a:r>
          </a:p>
          <a:p>
            <a:pPr algn="ctr"/>
            <a:r>
              <a:rPr lang="en-US" sz="2400" dirty="0" smtClean="0">
                <a:solidFill>
                  <a:schemeClr val="bg1"/>
                </a:solidFill>
              </a:rPr>
              <a:t>[disrespectful disapproval]</a:t>
            </a:r>
            <a:endParaRPr lang="en-US" sz="2400" dirty="0">
              <a:solidFill>
                <a:schemeClr val="bg1"/>
              </a:solidFill>
            </a:endParaRPr>
          </a:p>
        </p:txBody>
      </p:sp>
      <p:sp>
        <p:nvSpPr>
          <p:cNvPr id="6" name="Rounded Rectangle 5"/>
          <p:cNvSpPr/>
          <p:nvPr/>
        </p:nvSpPr>
        <p:spPr>
          <a:xfrm>
            <a:off x="3810000" y="2932093"/>
            <a:ext cx="1752600" cy="1030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0" y="2932093"/>
            <a:ext cx="1752600" cy="954107"/>
          </a:xfrm>
          <a:prstGeom prst="rect">
            <a:avLst/>
          </a:prstGeom>
          <a:noFill/>
        </p:spPr>
        <p:txBody>
          <a:bodyPr wrap="square" rtlCol="0">
            <a:spAutoFit/>
          </a:bodyPr>
          <a:lstStyle/>
          <a:p>
            <a:pPr algn="ctr"/>
            <a:r>
              <a:rPr lang="en-US" sz="2800" dirty="0" smtClean="0">
                <a:solidFill>
                  <a:schemeClr val="bg1"/>
                </a:solidFill>
              </a:rPr>
              <a:t>Righteous Rage</a:t>
            </a:r>
            <a:endParaRPr lang="en-US" sz="28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660900"/>
            <a:ext cx="177958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86200" y="4724400"/>
            <a:ext cx="1676400" cy="954107"/>
          </a:xfrm>
          <a:prstGeom prst="rect">
            <a:avLst/>
          </a:prstGeom>
          <a:noFill/>
        </p:spPr>
        <p:txBody>
          <a:bodyPr wrap="square" rtlCol="0">
            <a:spAutoFit/>
          </a:bodyPr>
          <a:lstStyle/>
          <a:p>
            <a:pPr algn="ctr"/>
            <a:r>
              <a:rPr lang="en-US" sz="2800" dirty="0" smtClean="0">
                <a:solidFill>
                  <a:schemeClr val="bg1"/>
                </a:solidFill>
              </a:rPr>
              <a:t>Guilt, Shame</a:t>
            </a:r>
            <a:endParaRPr lang="en-US" sz="2800" dirty="0">
              <a:solidFill>
                <a:schemeClr val="bg1"/>
              </a:solidFill>
            </a:endParaRPr>
          </a:p>
        </p:txBody>
      </p:sp>
      <p:sp>
        <p:nvSpPr>
          <p:cNvPr id="10" name="Flowchart: Predefined Process 9"/>
          <p:cNvSpPr/>
          <p:nvPr/>
        </p:nvSpPr>
        <p:spPr>
          <a:xfrm>
            <a:off x="6019800" y="3733800"/>
            <a:ext cx="2362200" cy="7620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48400" y="3820180"/>
            <a:ext cx="1905000" cy="584775"/>
          </a:xfrm>
          <a:prstGeom prst="rect">
            <a:avLst/>
          </a:prstGeom>
          <a:noFill/>
        </p:spPr>
        <p:txBody>
          <a:bodyPr wrap="square" rtlCol="0">
            <a:spAutoFit/>
          </a:bodyPr>
          <a:lstStyle/>
          <a:p>
            <a:pPr algn="ctr"/>
            <a:r>
              <a:rPr lang="en-US" sz="3200" b="1" dirty="0" smtClean="0">
                <a:solidFill>
                  <a:srgbClr val="C00000"/>
                </a:solidFill>
              </a:rPr>
              <a:t>VIOLENCE</a:t>
            </a:r>
            <a:endParaRPr lang="en-US" sz="3200" b="1" dirty="0">
              <a:solidFill>
                <a:srgbClr val="C00000"/>
              </a:solidFill>
            </a:endParaRPr>
          </a:p>
        </p:txBody>
      </p:sp>
      <p:sp>
        <p:nvSpPr>
          <p:cNvPr id="12" name="Right Arrow 11"/>
          <p:cNvSpPr/>
          <p:nvPr/>
        </p:nvSpPr>
        <p:spPr>
          <a:xfrm rot="20671152">
            <a:off x="2989662" y="3800577"/>
            <a:ext cx="701431" cy="246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357026">
            <a:off x="5655927" y="3738482"/>
            <a:ext cx="292565" cy="281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Callout 7"/>
          <p:cNvSpPr/>
          <p:nvPr/>
        </p:nvSpPr>
        <p:spPr>
          <a:xfrm>
            <a:off x="304800" y="1800760"/>
            <a:ext cx="2895600" cy="1780639"/>
          </a:xfrm>
          <a:prstGeom prst="downArrowCallout">
            <a:avLst>
              <a:gd name="adj1" fmla="val 25000"/>
              <a:gd name="adj2" fmla="val 25000"/>
              <a:gd name="adj3" fmla="val 13500"/>
              <a:gd name="adj4" fmla="val 7697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1800761"/>
            <a:ext cx="2895600" cy="1323439"/>
          </a:xfrm>
          <a:prstGeom prst="rect">
            <a:avLst/>
          </a:prstGeom>
          <a:noFill/>
        </p:spPr>
        <p:txBody>
          <a:bodyPr wrap="square" rtlCol="0">
            <a:spAutoFit/>
          </a:bodyPr>
          <a:lstStyle/>
          <a:p>
            <a:pPr algn="ctr"/>
            <a:r>
              <a:rPr lang="en-US" sz="2200" b="1" dirty="0" smtClean="0">
                <a:solidFill>
                  <a:srgbClr val="FFFF00"/>
                </a:solidFill>
              </a:rPr>
              <a:t>Structural Humiliation</a:t>
            </a:r>
          </a:p>
          <a:p>
            <a:pPr algn="ctr"/>
            <a:r>
              <a:rPr lang="en-US" sz="2200" b="1" dirty="0" smtClean="0">
                <a:solidFill>
                  <a:srgbClr val="FFFF00"/>
                </a:solidFill>
              </a:rPr>
              <a:t>Oppression</a:t>
            </a:r>
          </a:p>
          <a:p>
            <a:pPr algn="ctr"/>
            <a:r>
              <a:rPr lang="en-US" dirty="0" smtClean="0">
                <a:solidFill>
                  <a:srgbClr val="FFFF00"/>
                </a:solidFill>
              </a:rPr>
              <a:t>[poor in rich society, black in white society]</a:t>
            </a:r>
            <a:endParaRPr lang="en-US" dirty="0">
              <a:solidFill>
                <a:srgbClr val="FFFF00"/>
              </a:solidFill>
            </a:endParaRPr>
          </a:p>
        </p:txBody>
      </p:sp>
      <p:sp>
        <p:nvSpPr>
          <p:cNvPr id="15" name="Up Arrow Callout 14"/>
          <p:cNvSpPr/>
          <p:nvPr/>
        </p:nvSpPr>
        <p:spPr>
          <a:xfrm>
            <a:off x="304800" y="5111750"/>
            <a:ext cx="2895600" cy="1517650"/>
          </a:xfrm>
          <a:prstGeom prst="upArrowCallout">
            <a:avLst>
              <a:gd name="adj1" fmla="val 21385"/>
              <a:gd name="adj2" fmla="val 25000"/>
              <a:gd name="adj3" fmla="val 10540"/>
              <a:gd name="adj4" fmla="val 8245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000" y="5492115"/>
            <a:ext cx="2743200" cy="984885"/>
          </a:xfrm>
          <a:prstGeom prst="rect">
            <a:avLst/>
          </a:prstGeom>
          <a:noFill/>
        </p:spPr>
        <p:txBody>
          <a:bodyPr wrap="square" rtlCol="0">
            <a:spAutoFit/>
          </a:bodyPr>
          <a:lstStyle/>
          <a:p>
            <a:pPr algn="ctr"/>
            <a:r>
              <a:rPr lang="en-US" sz="2200" b="1" dirty="0" smtClean="0">
                <a:solidFill>
                  <a:srgbClr val="FFFF00"/>
                </a:solidFill>
              </a:rPr>
              <a:t>Hegemony</a:t>
            </a:r>
          </a:p>
          <a:p>
            <a:pPr algn="ctr"/>
            <a:r>
              <a:rPr lang="en-US" dirty="0" smtClean="0">
                <a:solidFill>
                  <a:srgbClr val="FFFF00"/>
                </a:solidFill>
              </a:rPr>
              <a:t>Reduces feelings of exploitation</a:t>
            </a:r>
            <a:endParaRPr lang="en-US" dirty="0">
              <a:solidFill>
                <a:srgbClr val="FFFF0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90384">
            <a:off x="2944321" y="4540553"/>
            <a:ext cx="779451"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ight Arrow 16"/>
          <p:cNvSpPr/>
          <p:nvPr/>
        </p:nvSpPr>
        <p:spPr>
          <a:xfrm>
            <a:off x="3336474" y="5334000"/>
            <a:ext cx="374840" cy="265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219200"/>
            <a:ext cx="14287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ight Arrow 17"/>
          <p:cNvSpPr/>
          <p:nvPr/>
        </p:nvSpPr>
        <p:spPr>
          <a:xfrm rot="20542641">
            <a:off x="5670664" y="2650623"/>
            <a:ext cx="940182" cy="268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802209" y="2286000"/>
            <a:ext cx="674791" cy="1015663"/>
          </a:xfrm>
          <a:prstGeom prst="rect">
            <a:avLst/>
          </a:prstGeom>
          <a:noFill/>
        </p:spPr>
        <p:txBody>
          <a:bodyPr wrap="square" rtlCol="0">
            <a:spAutoFit/>
          </a:bodyPr>
          <a:lstStyle/>
          <a:p>
            <a:pPr algn="ctr"/>
            <a:r>
              <a:rPr lang="en-US" sz="6000" dirty="0" smtClean="0"/>
              <a:t>?</a:t>
            </a:r>
            <a:endParaRPr lang="en-US" sz="6000" dirty="0"/>
          </a:p>
        </p:txBody>
      </p:sp>
    </p:spTree>
    <p:extLst>
      <p:ext uri="{BB962C8B-B14F-4D97-AF65-F5344CB8AC3E}">
        <p14:creationId xmlns:p14="http://schemas.microsoft.com/office/powerpoint/2010/main" val="938770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792162"/>
          </a:xfrm>
        </p:spPr>
        <p:txBody>
          <a:bodyPr/>
          <a:lstStyle/>
          <a:p>
            <a:r>
              <a:rPr lang="en-US" dirty="0" smtClean="0"/>
              <a:t>Inequality &amp; crimes of the rich</a:t>
            </a:r>
            <a:endParaRPr lang="en-US" dirty="0"/>
          </a:p>
        </p:txBody>
      </p:sp>
      <p:sp>
        <p:nvSpPr>
          <p:cNvPr id="3" name="Content Placeholder 2"/>
          <p:cNvSpPr>
            <a:spLocks noGrp="1"/>
          </p:cNvSpPr>
          <p:nvPr>
            <p:ph idx="1"/>
          </p:nvPr>
        </p:nvSpPr>
        <p:spPr>
          <a:xfrm>
            <a:off x="304800" y="1219200"/>
            <a:ext cx="8001000" cy="1600200"/>
          </a:xfrm>
        </p:spPr>
        <p:txBody>
          <a:bodyPr>
            <a:normAutofit/>
          </a:bodyPr>
          <a:lstStyle/>
          <a:p>
            <a:r>
              <a:rPr lang="en-US" sz="2300" dirty="0" smtClean="0"/>
              <a:t>“increasing concentrations of wealth [enables] the constitution of </a:t>
            </a:r>
            <a:r>
              <a:rPr lang="en-US" sz="2300" b="1" dirty="0" smtClean="0">
                <a:solidFill>
                  <a:schemeClr val="accent5"/>
                </a:solidFill>
              </a:rPr>
              <a:t>new forms of illegitimate opportunity</a:t>
            </a:r>
            <a:r>
              <a:rPr lang="en-US" sz="2300" dirty="0" smtClean="0"/>
              <a:t>” (p 85)</a:t>
            </a:r>
          </a:p>
          <a:p>
            <a:pPr lvl="1"/>
            <a:r>
              <a:rPr lang="en-US" sz="2100" dirty="0" smtClean="0"/>
              <a:t>Novel illegitimate strategies that “excel because they </a:t>
            </a:r>
            <a:r>
              <a:rPr lang="en-US" sz="2100" b="1" dirty="0" smtClean="0">
                <a:solidFill>
                  <a:schemeClr val="accent5"/>
                </a:solidFill>
              </a:rPr>
              <a:t>cannot be contemplated by those who are not wealthy</a:t>
            </a:r>
            <a:r>
              <a:rPr lang="en-US" sz="2100" dirty="0" smtClean="0"/>
              <a:t>” (p 88)</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26" t="3990" r="-836"/>
          <a:stretch/>
        </p:blipFill>
        <p:spPr>
          <a:xfrm>
            <a:off x="4800600" y="2819400"/>
            <a:ext cx="3352800" cy="2897332"/>
          </a:xfrm>
          <a:prstGeom prst="rect">
            <a:avLst/>
          </a:prstGeom>
        </p:spPr>
      </p:pic>
      <p:sp>
        <p:nvSpPr>
          <p:cNvPr id="7" name="Content Placeholder 2"/>
          <p:cNvSpPr txBox="1">
            <a:spLocks/>
          </p:cNvSpPr>
          <p:nvPr/>
        </p:nvSpPr>
        <p:spPr>
          <a:xfrm>
            <a:off x="381000" y="2743200"/>
            <a:ext cx="4419600" cy="38100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300" dirty="0" smtClean="0"/>
              <a:t>“people in positions of power have opportunity to commit crimes that involve the abuse of power, and </a:t>
            </a:r>
            <a:r>
              <a:rPr lang="en-US" sz="2300" b="1" dirty="0" smtClean="0">
                <a:solidFill>
                  <a:schemeClr val="accent5"/>
                </a:solidFill>
              </a:rPr>
              <a:t>the more power they have, the more abusive those crimes can be</a:t>
            </a:r>
            <a:r>
              <a:rPr lang="en-US" sz="2300" dirty="0" smtClean="0"/>
              <a:t>” (p 89)</a:t>
            </a:r>
          </a:p>
          <a:p>
            <a:r>
              <a:rPr lang="en-US" sz="2300" b="1" dirty="0" smtClean="0">
                <a:solidFill>
                  <a:schemeClr val="accent5"/>
                </a:solidFill>
              </a:rPr>
              <a:t>“undermines respect for the dominion of others” (p 80)</a:t>
            </a:r>
          </a:p>
          <a:p>
            <a:r>
              <a:rPr lang="en-US" sz="2400" dirty="0"/>
              <a:t>“power corrupts and unaccountable power </a:t>
            </a:r>
            <a:r>
              <a:rPr lang="en-US" sz="2400" dirty="0" smtClean="0"/>
              <a:t>corrupts </a:t>
            </a:r>
            <a:r>
              <a:rPr lang="en-US" sz="2400" dirty="0"/>
              <a:t>with impunity” </a:t>
            </a:r>
            <a:r>
              <a:rPr lang="en-US" sz="2400" dirty="0" smtClean="0"/>
              <a:t>(p 89)</a:t>
            </a:r>
            <a:endParaRPr lang="en-US" sz="2400" dirty="0"/>
          </a:p>
          <a:p>
            <a:endParaRPr lang="en-US" sz="2300" b="1" dirty="0" smtClean="0">
              <a:solidFill>
                <a:schemeClr val="accent5"/>
              </a:solidFill>
            </a:endParaRPr>
          </a:p>
        </p:txBody>
      </p:sp>
      <p:sp>
        <p:nvSpPr>
          <p:cNvPr id="4" name="TextBox 3"/>
          <p:cNvSpPr txBox="1"/>
          <p:nvPr/>
        </p:nvSpPr>
        <p:spPr>
          <a:xfrm>
            <a:off x="4800600" y="6146169"/>
            <a:ext cx="3429000" cy="369332"/>
          </a:xfrm>
          <a:prstGeom prst="rect">
            <a:avLst/>
          </a:prstGeom>
          <a:noFill/>
        </p:spPr>
        <p:txBody>
          <a:bodyPr wrap="square" rtlCol="0">
            <a:spAutoFit/>
          </a:bodyPr>
          <a:lstStyle/>
          <a:p>
            <a:r>
              <a:rPr lang="en-US" dirty="0" smtClean="0"/>
              <a:t>All quotes from Braithwaite 1992</a:t>
            </a:r>
            <a:endParaRPr lang="en-US" dirty="0"/>
          </a:p>
        </p:txBody>
      </p:sp>
    </p:spTree>
    <p:extLst>
      <p:ext uri="{BB962C8B-B14F-4D97-AF65-F5344CB8AC3E}">
        <p14:creationId xmlns:p14="http://schemas.microsoft.com/office/powerpoint/2010/main" val="2253670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1295400"/>
          </a:xfrm>
        </p:spPr>
        <p:txBody>
          <a:bodyPr/>
          <a:lstStyle/>
          <a:p>
            <a:pPr algn="ctr"/>
            <a:r>
              <a:rPr lang="en-US" sz="4400" dirty="0" smtClean="0"/>
              <a:t>Conclusion I: More inequality than you realize</a:t>
            </a:r>
            <a:endParaRPr lang="en-US" sz="4400" dirty="0"/>
          </a:p>
        </p:txBody>
      </p:sp>
      <p:sp>
        <p:nvSpPr>
          <p:cNvPr id="4" name="Rectangle 2"/>
          <p:cNvSpPr txBox="1">
            <a:spLocks noChangeArrowheads="1"/>
          </p:cNvSpPr>
          <p:nvPr/>
        </p:nvSpPr>
        <p:spPr>
          <a:xfrm>
            <a:off x="457200" y="1828800"/>
            <a:ext cx="7696200" cy="1447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600" dirty="0" smtClean="0"/>
              <a:t>“to claim to be apolitical or neutral in the face of such injustices would be, in actuality, to uphold the status quo – a very political position to take and on the side of the oppressors”  </a:t>
            </a:r>
            <a:r>
              <a:rPr lang="en-US" sz="2400" dirty="0" smtClean="0"/>
              <a:t>-Sister Helen Prejean, </a:t>
            </a:r>
            <a:r>
              <a:rPr lang="en-US" sz="2400" i="1" dirty="0" smtClean="0"/>
              <a:t>Dead Man Walking</a:t>
            </a:r>
            <a:endParaRPr lang="en-US" sz="24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53923"/>
            <a:ext cx="2133600" cy="269447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32556"/>
            <a:ext cx="4343400" cy="27158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494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676400"/>
          </a:xfrm>
        </p:spPr>
        <p:txBody>
          <a:bodyPr/>
          <a:lstStyle/>
          <a:p>
            <a:pPr algn="ctr"/>
            <a:r>
              <a:rPr lang="en-US" sz="4000" dirty="0" smtClean="0"/>
              <a:t>Conclusion II: Corporations have more power and less conscience than you realize</a:t>
            </a:r>
            <a:endParaRPr lang="en-US" sz="40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935" y="2209800"/>
            <a:ext cx="2509465" cy="3879214"/>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1219200" y="6172200"/>
            <a:ext cx="2286000" cy="304800"/>
          </a:xfrm>
        </p:spPr>
        <p:txBody>
          <a:bodyPr>
            <a:normAutofit fontScale="77500" lnSpcReduction="20000"/>
          </a:bodyPr>
          <a:lstStyle/>
          <a:p>
            <a:pPr marL="114300" indent="0">
              <a:buNone/>
            </a:pPr>
            <a:r>
              <a:rPr lang="en-US" dirty="0">
                <a:hlinkClick r:id="rId4"/>
              </a:rPr>
              <a:t>http://occuprint.org</a:t>
            </a:r>
            <a:r>
              <a:rPr lang="en-US" dirty="0" smtClean="0">
                <a:hlinkClick r:id="rId4"/>
              </a:rPr>
              <a:t>/</a:t>
            </a:r>
            <a:r>
              <a:rPr lang="en-US" dirty="0" smtClean="0"/>
              <a:t> </a:t>
            </a:r>
            <a:endParaRPr lang="en-US" dirty="0"/>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7921"/>
          <a:stretch/>
        </p:blipFill>
        <p:spPr bwMode="auto">
          <a:xfrm>
            <a:off x="4514976" y="2209800"/>
            <a:ext cx="3028824"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1151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868362"/>
          </a:xfrm>
        </p:spPr>
        <p:txBody>
          <a:bodyPr/>
          <a:lstStyle/>
          <a:p>
            <a:pPr algn="ctr"/>
            <a:r>
              <a:rPr lang="en-US" sz="4300" dirty="0" smtClean="0"/>
              <a:t>Conclusion III:</a:t>
            </a:r>
            <a:br>
              <a:rPr lang="en-US" sz="4300" dirty="0" smtClean="0"/>
            </a:br>
            <a:r>
              <a:rPr lang="en-US" sz="4300" dirty="0" smtClean="0"/>
              <a:t>Rule of Law increasingly broken</a:t>
            </a:r>
            <a:endParaRPr lang="en-US" sz="4300" dirty="0"/>
          </a:p>
        </p:txBody>
      </p:sp>
      <p:sp>
        <p:nvSpPr>
          <p:cNvPr id="3" name="Content Placeholder 2"/>
          <p:cNvSpPr>
            <a:spLocks noGrp="1"/>
          </p:cNvSpPr>
          <p:nvPr>
            <p:ph idx="1"/>
          </p:nvPr>
        </p:nvSpPr>
        <p:spPr>
          <a:xfrm>
            <a:off x="457200" y="1447800"/>
            <a:ext cx="7620000" cy="4648200"/>
          </a:xfrm>
        </p:spPr>
        <p:txBody>
          <a:bodyPr/>
          <a:lstStyle/>
          <a:p>
            <a:r>
              <a:rPr lang="en-US" dirty="0"/>
              <a:t>"Everything's fucked up, and nobody goes to </a:t>
            </a:r>
            <a:r>
              <a:rPr lang="en-US" dirty="0" smtClean="0"/>
              <a:t>jail" </a:t>
            </a:r>
          </a:p>
          <a:p>
            <a:r>
              <a:rPr lang="en-US" dirty="0" smtClean="0"/>
              <a:t>Peaceful </a:t>
            </a:r>
            <a:r>
              <a:rPr lang="en-US" dirty="0"/>
              <a:t>protesters </a:t>
            </a:r>
            <a:r>
              <a:rPr lang="en-US" dirty="0" smtClean="0"/>
              <a:t>get </a:t>
            </a:r>
            <a:r>
              <a:rPr lang="en-US" dirty="0"/>
              <a:t>arrested for disorderly conduct, while those who created serious disorder with the world economy keep getting bonuses and go about business as usual. Financial crooks lobby against reform legislation and consumer financial </a:t>
            </a:r>
            <a:r>
              <a:rPr lang="en-US" dirty="0" smtClean="0"/>
              <a:t>protection.</a:t>
            </a:r>
            <a:r>
              <a:rPr lang="en-US" dirty="0"/>
              <a:t/>
            </a:r>
            <a:br>
              <a:rPr lang="en-US" dirty="0"/>
            </a:br>
            <a:endParaRPr lang="en-US" dirty="0"/>
          </a:p>
          <a:p>
            <a:endParaRPr lang="en-US" dirty="0"/>
          </a:p>
        </p:txBody>
      </p:sp>
      <p:sp>
        <p:nvSpPr>
          <p:cNvPr id="4" name="TextBox 3"/>
          <p:cNvSpPr txBox="1"/>
          <p:nvPr/>
        </p:nvSpPr>
        <p:spPr>
          <a:xfrm>
            <a:off x="152400" y="6019800"/>
            <a:ext cx="8305800" cy="646331"/>
          </a:xfrm>
          <a:prstGeom prst="rect">
            <a:avLst/>
          </a:prstGeom>
          <a:noFill/>
        </p:spPr>
        <p:txBody>
          <a:bodyPr wrap="square" rtlCol="0">
            <a:spAutoFit/>
          </a:bodyPr>
          <a:lstStyle/>
          <a:p>
            <a:r>
              <a:rPr lang="en-US" sz="1200" dirty="0" err="1" smtClean="0"/>
              <a:t>Taibbi</a:t>
            </a:r>
            <a:r>
              <a:rPr lang="en-US" sz="1200" dirty="0" smtClean="0"/>
              <a:t>, Matt 2011. </a:t>
            </a:r>
            <a:r>
              <a:rPr lang="en-US" sz="1200" dirty="0"/>
              <a:t>Why Isn't Wall Street in Jail</a:t>
            </a:r>
            <a:r>
              <a:rPr lang="en-US" sz="1200" dirty="0" smtClean="0"/>
              <a:t>? </a:t>
            </a:r>
            <a:r>
              <a:rPr lang="en-US" sz="1200" i="1" dirty="0" smtClean="0"/>
              <a:t>Rolling Stone</a:t>
            </a:r>
            <a:r>
              <a:rPr lang="en-US" sz="1200" dirty="0" smtClean="0"/>
              <a:t>, Feb 16.  </a:t>
            </a:r>
            <a:r>
              <a:rPr lang="en-US" sz="1200" dirty="0">
                <a:hlinkClick r:id="rId3"/>
              </a:rPr>
              <a:t>http://www.rollingstone.com/politics/news/why-isnt-wall-street-in-jail-20110216</a:t>
            </a:r>
            <a:r>
              <a:rPr lang="en-US" dirty="0"/>
              <a:t/>
            </a:r>
            <a:br>
              <a:rPr lang="en-US" dirty="0"/>
            </a:br>
            <a:r>
              <a:rPr lang="en-US" sz="1200" dirty="0" err="1" smtClean="0"/>
              <a:t>Reiman</a:t>
            </a:r>
            <a:r>
              <a:rPr lang="en-US" sz="1200" dirty="0" smtClean="0"/>
              <a:t>, Jeffrey and Paul </a:t>
            </a:r>
            <a:r>
              <a:rPr lang="en-US" sz="1200" dirty="0"/>
              <a:t>L</a:t>
            </a:r>
            <a:r>
              <a:rPr lang="en-US" sz="1200" dirty="0" smtClean="0"/>
              <a:t>eighton. 2013. </a:t>
            </a:r>
            <a:r>
              <a:rPr lang="en-US" sz="1200" i="1" dirty="0" smtClean="0"/>
              <a:t>The Rich Get Richer and the Poor Get Prison</a:t>
            </a:r>
            <a:r>
              <a:rPr lang="en-US" sz="1200" dirty="0" smtClean="0"/>
              <a:t>, 10</a:t>
            </a:r>
            <a:r>
              <a:rPr lang="en-US" sz="1200" baseline="30000" dirty="0" smtClean="0"/>
              <a:t>th</a:t>
            </a:r>
            <a:r>
              <a:rPr lang="en-US" sz="1200" dirty="0" smtClean="0"/>
              <a:t> ed. Boston: </a:t>
            </a:r>
            <a:r>
              <a:rPr lang="en-US" sz="1200" dirty="0" err="1" smtClean="0"/>
              <a:t>Allyn</a:t>
            </a:r>
            <a:r>
              <a:rPr lang="en-US" sz="1200" dirty="0" smtClean="0"/>
              <a:t> &amp; Bacon (forthcoming)</a:t>
            </a:r>
            <a:endParaRPr lang="en-US" sz="12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889" t="8169" r="15000" b="7544"/>
          <a:stretch/>
        </p:blipFill>
        <p:spPr>
          <a:xfrm>
            <a:off x="4191000" y="3353543"/>
            <a:ext cx="3276600" cy="2591842"/>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881" y="3682648"/>
            <a:ext cx="1463580" cy="226095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rot="16200000">
            <a:off x="449196" y="4533900"/>
            <a:ext cx="1828800" cy="381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1400" dirty="0" smtClean="0">
                <a:hlinkClick r:id="rId6"/>
              </a:rPr>
              <a:t>http://occuprint.org</a:t>
            </a:r>
            <a:r>
              <a:rPr lang="en-US" sz="1400" dirty="0" smtClean="0"/>
              <a:t> </a:t>
            </a:r>
            <a:endParaRPr lang="en-US" sz="1400" dirty="0"/>
          </a:p>
        </p:txBody>
      </p:sp>
    </p:spTree>
    <p:extLst>
      <p:ext uri="{BB962C8B-B14F-4D97-AF65-F5344CB8AC3E}">
        <p14:creationId xmlns:p14="http://schemas.microsoft.com/office/powerpoint/2010/main" val="737474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IV: Official “crime” rates do not reflect reality </a:t>
            </a:r>
            <a:endParaRPr lang="en-US" dirty="0"/>
          </a:p>
        </p:txBody>
      </p:sp>
      <p:sp>
        <p:nvSpPr>
          <p:cNvPr id="3" name="Content Placeholder 2"/>
          <p:cNvSpPr>
            <a:spLocks noGrp="1"/>
          </p:cNvSpPr>
          <p:nvPr>
            <p:ph idx="1"/>
          </p:nvPr>
        </p:nvSpPr>
        <p:spPr>
          <a:xfrm>
            <a:off x="457200" y="1524000"/>
            <a:ext cx="4876800" cy="4800600"/>
          </a:xfrm>
        </p:spPr>
        <p:txBody>
          <a:bodyPr>
            <a:normAutofit/>
          </a:bodyPr>
          <a:lstStyle/>
          <a:p>
            <a:r>
              <a:rPr lang="en-US" sz="2300" dirty="0" smtClean="0"/>
              <a:t>During </a:t>
            </a:r>
            <a:r>
              <a:rPr lang="en-US" sz="2300" dirty="0"/>
              <a:t>the collapse of Enron and other companies in 2001 – when accounting fraud cost investors 70 to 90 percent of their money and top officials of those companies “were getting immensely, extraordinarily, obscenely wealthy” (in </a:t>
            </a:r>
            <a:r>
              <a:rPr lang="en-US" sz="2300" dirty="0" err="1"/>
              <a:t>Reiman</a:t>
            </a:r>
            <a:r>
              <a:rPr lang="en-US" sz="2300" dirty="0"/>
              <a:t> and Leighton 2013: 146) – the Department of Justice reported that “property crimes had continued their downward trend and fallen to an all-time low” (in Barak 2012: 73).</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2743200" cy="4131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5943600" y="5867400"/>
            <a:ext cx="1828800" cy="381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1400" dirty="0" smtClean="0">
                <a:hlinkClick r:id="rId4"/>
              </a:rPr>
              <a:t>http://occuprint.org</a:t>
            </a:r>
            <a:r>
              <a:rPr lang="en-US" sz="1400" dirty="0" smtClean="0"/>
              <a:t> </a:t>
            </a:r>
            <a:endParaRPr lang="en-US" sz="1400" dirty="0"/>
          </a:p>
        </p:txBody>
      </p:sp>
      <p:sp>
        <p:nvSpPr>
          <p:cNvPr id="6" name="TextBox 5"/>
          <p:cNvSpPr txBox="1"/>
          <p:nvPr/>
        </p:nvSpPr>
        <p:spPr>
          <a:xfrm>
            <a:off x="304800" y="6248400"/>
            <a:ext cx="8077200" cy="461665"/>
          </a:xfrm>
          <a:prstGeom prst="rect">
            <a:avLst/>
          </a:prstGeom>
          <a:noFill/>
        </p:spPr>
        <p:txBody>
          <a:bodyPr wrap="square" rtlCol="0">
            <a:spAutoFit/>
          </a:bodyPr>
          <a:lstStyle/>
          <a:p>
            <a:r>
              <a:rPr lang="en-US" sz="1200" dirty="0" err="1" smtClean="0"/>
              <a:t>Reiman</a:t>
            </a:r>
            <a:r>
              <a:rPr lang="en-US" sz="1200" dirty="0" smtClean="0"/>
              <a:t>, Jeffrey and Paul Leighton. 2013. </a:t>
            </a:r>
            <a:r>
              <a:rPr lang="en-US" sz="1200" i="1" dirty="0" smtClean="0"/>
              <a:t>The Rich Get Richer &amp; the Poor </a:t>
            </a:r>
            <a:r>
              <a:rPr lang="en-US" sz="1200" i="1" dirty="0"/>
              <a:t>G</a:t>
            </a:r>
            <a:r>
              <a:rPr lang="en-US" sz="1200" i="1" dirty="0" smtClean="0"/>
              <a:t>et Prison</a:t>
            </a:r>
            <a:r>
              <a:rPr lang="en-US" sz="1200" dirty="0" smtClean="0"/>
              <a:t>, 10</a:t>
            </a:r>
            <a:r>
              <a:rPr lang="en-US" sz="1200" baseline="30000" dirty="0" smtClean="0"/>
              <a:t>th</a:t>
            </a:r>
            <a:r>
              <a:rPr lang="en-US" sz="1200" dirty="0" smtClean="0"/>
              <a:t> ed. Boston: </a:t>
            </a:r>
            <a:r>
              <a:rPr lang="en-US" sz="1200" dirty="0" err="1" smtClean="0"/>
              <a:t>Allyn</a:t>
            </a:r>
            <a:r>
              <a:rPr lang="en-US" sz="1200" dirty="0" smtClean="0"/>
              <a:t> &amp; Bacon/Pearson. </a:t>
            </a:r>
          </a:p>
          <a:p>
            <a:r>
              <a:rPr lang="en-US" sz="1200" dirty="0" smtClean="0"/>
              <a:t>Barak, Gregg.2012. </a:t>
            </a:r>
            <a:r>
              <a:rPr lang="en-US" sz="1200" i="1" dirty="0" smtClean="0"/>
              <a:t>Theft of a Nation</a:t>
            </a:r>
            <a:r>
              <a:rPr lang="en-US" sz="1200" dirty="0" smtClean="0"/>
              <a:t>. Lanham: </a:t>
            </a:r>
            <a:r>
              <a:rPr lang="en-US" sz="1200" dirty="0" err="1" smtClean="0"/>
              <a:t>Rowman</a:t>
            </a:r>
            <a:r>
              <a:rPr lang="en-US" sz="1200" dirty="0" smtClean="0"/>
              <a:t> &amp; Littlefield. </a:t>
            </a:r>
            <a:endParaRPr lang="en-US" sz="1200" dirty="0"/>
          </a:p>
        </p:txBody>
      </p:sp>
    </p:spTree>
    <p:extLst>
      <p:ext uri="{BB962C8B-B14F-4D97-AF65-F5344CB8AC3E}">
        <p14:creationId xmlns:p14="http://schemas.microsoft.com/office/powerpoint/2010/main" val="232785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68362"/>
          </a:xfrm>
        </p:spPr>
        <p:txBody>
          <a:bodyPr/>
          <a:lstStyle/>
          <a:p>
            <a:pPr algn="ctr"/>
            <a:r>
              <a:rPr lang="en-US" smtClean="0"/>
              <a:t>Conclusion </a:t>
            </a:r>
            <a:r>
              <a:rPr lang="en-US" smtClean="0"/>
              <a:t>V:</a:t>
            </a:r>
            <a:r>
              <a:rPr lang="en-US" dirty="0" smtClean="0"/>
              <a:t/>
            </a:r>
            <a:br>
              <a:rPr lang="en-US" dirty="0" smtClean="0"/>
            </a:br>
            <a:r>
              <a:rPr lang="en-US" dirty="0" smtClean="0"/>
              <a:t>Redistribution reduces crime</a:t>
            </a:r>
            <a:endParaRPr lang="en-US" dirty="0"/>
          </a:p>
        </p:txBody>
      </p:sp>
      <p:sp>
        <p:nvSpPr>
          <p:cNvPr id="3" name="Content Placeholder 2"/>
          <p:cNvSpPr>
            <a:spLocks noGrp="1"/>
          </p:cNvSpPr>
          <p:nvPr>
            <p:ph idx="1"/>
          </p:nvPr>
        </p:nvSpPr>
        <p:spPr>
          <a:xfrm>
            <a:off x="457201" y="1600200"/>
            <a:ext cx="4114799" cy="4572000"/>
          </a:xfrm>
        </p:spPr>
        <p:txBody>
          <a:bodyPr>
            <a:noAutofit/>
          </a:bodyPr>
          <a:lstStyle/>
          <a:p>
            <a:pPr marL="114300" indent="0">
              <a:buNone/>
            </a:pPr>
            <a:r>
              <a:rPr lang="en-US" sz="2500" dirty="0" smtClean="0"/>
              <a:t>“If crime in the suites arises from the fact that certain people have great wealth and power, and if crime in the streets arises from the fact that certain other people have very little wealth or power, then policies to redistribute wealth and power may simultaneously relieve both types of crime” (Braithwaite, 1992 p 90)</a:t>
            </a:r>
            <a:endParaRPr lang="en-US" sz="2500" dirty="0"/>
          </a:p>
        </p:txBody>
      </p:sp>
      <p:sp>
        <p:nvSpPr>
          <p:cNvPr id="6" name="Content Placeholder 2"/>
          <p:cNvSpPr txBox="1">
            <a:spLocks/>
          </p:cNvSpPr>
          <p:nvPr/>
        </p:nvSpPr>
        <p:spPr>
          <a:xfrm>
            <a:off x="5600700" y="6319630"/>
            <a:ext cx="1828800" cy="381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1400" dirty="0" smtClean="0">
                <a:hlinkClick r:id="rId3"/>
              </a:rPr>
              <a:t>http://occuprint.org</a:t>
            </a:r>
            <a:r>
              <a:rPr lang="en-US" sz="1400" dirty="0" smtClean="0"/>
              <a:t> </a:t>
            </a:r>
            <a:endParaRPr lang="en-US" sz="14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78292"/>
            <a:ext cx="2971800" cy="459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59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20000" cy="1828800"/>
          </a:xfrm>
        </p:spPr>
        <p:txBody>
          <a:bodyPr/>
          <a:lstStyle/>
          <a:p>
            <a:r>
              <a:rPr lang="en-US" dirty="0" smtClean="0"/>
              <a:t>Class, Race &amp; Gender are the ‘holy trinity,’ but social analysis and criminology are effectively ‘de-classed’</a:t>
            </a:r>
          </a:p>
          <a:p>
            <a:pPr lvl="1"/>
            <a:r>
              <a:rPr lang="en-US" dirty="0"/>
              <a:t>“the scale of this inequality is almost beyond comprehension, perhaps not surprisingly as much of it remains hidden from view” </a:t>
            </a:r>
            <a:r>
              <a:rPr lang="en-US" dirty="0" smtClean="0"/>
              <a:t>(Mooney 2008</a:t>
            </a:r>
            <a:r>
              <a:rPr lang="en-US" dirty="0"/>
              <a:t>: 64).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752600"/>
            <a:ext cx="2395505" cy="387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1981200"/>
            <a:ext cx="5410200" cy="4062651"/>
          </a:xfrm>
          <a:prstGeom prst="rect">
            <a:avLst/>
          </a:prstGeom>
          <a:noFill/>
        </p:spPr>
        <p:txBody>
          <a:bodyPr wrap="square" rtlCol="0">
            <a:spAutoFit/>
          </a:bodyPr>
          <a:lstStyle/>
          <a:p>
            <a:pPr marL="342900" lvl="0" indent="-228600">
              <a:spcBef>
                <a:spcPct val="20000"/>
              </a:spcBef>
              <a:buClr>
                <a:srgbClr val="A9A57C"/>
              </a:buClr>
              <a:buFont typeface="Arial" pitchFamily="34" charset="0"/>
              <a:buChar char="•"/>
            </a:pPr>
            <a:r>
              <a:rPr lang="en-US" sz="2200" dirty="0">
                <a:solidFill>
                  <a:srgbClr val="2F2B20"/>
                </a:solidFill>
              </a:rPr>
              <a:t>Class important because</a:t>
            </a:r>
          </a:p>
          <a:p>
            <a:pPr marL="640080" lvl="1" indent="-228600">
              <a:spcBef>
                <a:spcPct val="20000"/>
              </a:spcBef>
              <a:buClr>
                <a:srgbClr val="9CBEBD"/>
              </a:buClr>
              <a:buFont typeface="Arial" pitchFamily="34" charset="0"/>
              <a:buChar char="•"/>
            </a:pPr>
            <a:r>
              <a:rPr lang="en-US" sz="2000" dirty="0">
                <a:solidFill>
                  <a:srgbClr val="2F2B20"/>
                </a:solidFill>
              </a:rPr>
              <a:t>CJ can be no more fair than the society for which it provides ‘law and order’ - reflect and recreate injustices in </a:t>
            </a:r>
            <a:r>
              <a:rPr lang="en-US" sz="2000" dirty="0" smtClean="0">
                <a:solidFill>
                  <a:srgbClr val="2F2B20"/>
                </a:solidFill>
              </a:rPr>
              <a:t>social </a:t>
            </a:r>
            <a:r>
              <a:rPr lang="en-US" sz="2000" dirty="0">
                <a:solidFill>
                  <a:srgbClr val="2F2B20"/>
                </a:solidFill>
              </a:rPr>
              <a:t>order</a:t>
            </a:r>
          </a:p>
          <a:p>
            <a:pPr marL="640080" lvl="1" indent="-228600">
              <a:spcBef>
                <a:spcPct val="20000"/>
              </a:spcBef>
              <a:buClr>
                <a:srgbClr val="9CBEBD"/>
              </a:buClr>
              <a:buFont typeface="Arial" pitchFamily="34" charset="0"/>
              <a:buChar char="•"/>
            </a:pPr>
            <a:r>
              <a:rPr lang="en-US" sz="2000" dirty="0">
                <a:solidFill>
                  <a:srgbClr val="2F2B20"/>
                </a:solidFill>
              </a:rPr>
              <a:t>Without attention to white collar and corporate crime, we have the wrong pictures of harms that </a:t>
            </a:r>
            <a:r>
              <a:rPr lang="en-US" sz="2000" dirty="0" smtClean="0">
                <a:solidFill>
                  <a:srgbClr val="2F2B20"/>
                </a:solidFill>
              </a:rPr>
              <a:t>threaten us </a:t>
            </a:r>
            <a:r>
              <a:rPr lang="en-US" sz="2000" dirty="0">
                <a:solidFill>
                  <a:srgbClr val="2F2B20"/>
                </a:solidFill>
              </a:rPr>
              <a:t>and do not pursue policies to advance public safety</a:t>
            </a:r>
          </a:p>
          <a:p>
            <a:pPr marL="640080" lvl="1" indent="-228600">
              <a:spcBef>
                <a:spcPct val="20000"/>
              </a:spcBef>
              <a:buClr>
                <a:srgbClr val="9CBEBD"/>
              </a:buClr>
              <a:buFont typeface="Arial" pitchFamily="34" charset="0"/>
              <a:buChar char="•"/>
            </a:pPr>
            <a:r>
              <a:rPr lang="en-US" sz="2000" dirty="0">
                <a:solidFill>
                  <a:srgbClr val="2F2B20"/>
                </a:solidFill>
              </a:rPr>
              <a:t>‘Equality under law’ requires assessment of class bias in CJ</a:t>
            </a:r>
          </a:p>
          <a:p>
            <a:pPr marL="640080" lvl="1" indent="-228600">
              <a:spcBef>
                <a:spcPct val="20000"/>
              </a:spcBef>
              <a:buClr>
                <a:srgbClr val="9CBEBD"/>
              </a:buClr>
              <a:buFont typeface="Arial" pitchFamily="34" charset="0"/>
              <a:buChar char="•"/>
            </a:pPr>
            <a:r>
              <a:rPr lang="en-US" sz="2000" dirty="0">
                <a:solidFill>
                  <a:srgbClr val="2F2B20"/>
                </a:solidFill>
              </a:rPr>
              <a:t>Inequality </a:t>
            </a:r>
            <a:r>
              <a:rPr lang="en-US" sz="2000" dirty="0" smtClean="0">
                <a:solidFill>
                  <a:srgbClr val="2F2B20"/>
                </a:solidFill>
              </a:rPr>
              <a:t>shapes </a:t>
            </a:r>
            <a:r>
              <a:rPr lang="en-US" sz="2000" dirty="0">
                <a:solidFill>
                  <a:srgbClr val="2F2B20"/>
                </a:solidFill>
              </a:rPr>
              <a:t>patterns of offending in ways </a:t>
            </a:r>
            <a:r>
              <a:rPr lang="en-US" sz="2000" dirty="0" smtClean="0">
                <a:solidFill>
                  <a:srgbClr val="2F2B20"/>
                </a:solidFill>
              </a:rPr>
              <a:t>theory </a:t>
            </a:r>
            <a:r>
              <a:rPr lang="en-US" sz="2000" dirty="0">
                <a:solidFill>
                  <a:srgbClr val="2F2B20"/>
                </a:solidFill>
              </a:rPr>
              <a:t>and policy need to understand</a:t>
            </a:r>
          </a:p>
        </p:txBody>
      </p:sp>
      <p:sp>
        <p:nvSpPr>
          <p:cNvPr id="7" name="Content Placeholder 2"/>
          <p:cNvSpPr txBox="1">
            <a:spLocks/>
          </p:cNvSpPr>
          <p:nvPr/>
        </p:nvSpPr>
        <p:spPr>
          <a:xfrm>
            <a:off x="5992278" y="5638800"/>
            <a:ext cx="2286000" cy="304800"/>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dirty="0" smtClean="0">
                <a:hlinkClick r:id="rId4"/>
              </a:rPr>
              <a:t>http://occuprint.org/</a:t>
            </a:r>
            <a:r>
              <a:rPr lang="en-US" dirty="0" smtClean="0"/>
              <a:t> </a:t>
            </a:r>
            <a:endParaRPr lang="en-US" dirty="0"/>
          </a:p>
        </p:txBody>
      </p:sp>
      <p:sp>
        <p:nvSpPr>
          <p:cNvPr id="2" name="TextBox 1"/>
          <p:cNvSpPr txBox="1"/>
          <p:nvPr/>
        </p:nvSpPr>
        <p:spPr>
          <a:xfrm>
            <a:off x="484722" y="6106180"/>
            <a:ext cx="7897278" cy="523220"/>
          </a:xfrm>
          <a:prstGeom prst="rect">
            <a:avLst/>
          </a:prstGeom>
          <a:noFill/>
        </p:spPr>
        <p:txBody>
          <a:bodyPr wrap="square" rtlCol="0">
            <a:spAutoFit/>
          </a:bodyPr>
          <a:lstStyle/>
          <a:p>
            <a:r>
              <a:rPr lang="en-US" sz="1400" dirty="0"/>
              <a:t>Mooney, G. (2008) ‘Explaining poverty, social exclusion and inequality’ in T. Ridge and S. Wright (</a:t>
            </a:r>
            <a:r>
              <a:rPr lang="en-US" sz="1400" dirty="0" err="1"/>
              <a:t>eds</a:t>
            </a:r>
            <a:r>
              <a:rPr lang="en-US" sz="1400" dirty="0"/>
              <a:t>) </a:t>
            </a:r>
            <a:r>
              <a:rPr lang="en-US" sz="1400" i="1" dirty="0"/>
              <a:t>Understanding Inequality, Poverty and Wealth</a:t>
            </a:r>
            <a:r>
              <a:rPr lang="en-US" sz="1400" dirty="0"/>
              <a:t>, Bristol (U.K.): Policy Press. </a:t>
            </a:r>
          </a:p>
        </p:txBody>
      </p:sp>
    </p:spTree>
    <p:extLst>
      <p:ext uri="{BB962C8B-B14F-4D97-AF65-F5344CB8AC3E}">
        <p14:creationId xmlns:p14="http://schemas.microsoft.com/office/powerpoint/2010/main" val="777242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010400" cy="4495800"/>
          </a:xfrm>
          <a:solidFill>
            <a:schemeClr val="bg1">
              <a:lumMod val="85000"/>
            </a:schemeClr>
          </a:solidFill>
        </p:spPr>
        <p:txBody>
          <a:bodyPr lIns="548640" tIns="457200" rIns="548640" bIns="182880">
            <a:normAutofit/>
          </a:bodyPr>
          <a:lstStyle/>
          <a:p>
            <a:pPr marL="0" indent="0" algn="ctr">
              <a:buNone/>
            </a:pPr>
            <a:r>
              <a:rPr lang="en-US" sz="2000" dirty="0" smtClean="0">
                <a:solidFill>
                  <a:schemeClr val="tx2"/>
                </a:solidFill>
              </a:rPr>
              <a:t>Dr. Paul Leighton is a professor in the Department of Sociology, Anthropology &amp; Criminology at Eastern Michigan University. </a:t>
            </a:r>
            <a:endParaRPr lang="en-US" sz="2000" dirty="0">
              <a:solidFill>
                <a:schemeClr val="tx2"/>
              </a:solidFill>
            </a:endParaRPr>
          </a:p>
          <a:p>
            <a:pPr marL="0" indent="0">
              <a:buNone/>
            </a:pPr>
            <a:endParaRPr lang="en-US" sz="2000" dirty="0" smtClean="0">
              <a:solidFill>
                <a:schemeClr val="tx2"/>
              </a:solidFill>
            </a:endParaRPr>
          </a:p>
          <a:p>
            <a:pPr marL="0" indent="0">
              <a:buNone/>
            </a:pPr>
            <a:r>
              <a:rPr lang="en-US" sz="2000" dirty="0" smtClean="0">
                <a:solidFill>
                  <a:schemeClr val="tx2"/>
                </a:solidFill>
              </a:rPr>
              <a:t>More information about him is available on his website, </a:t>
            </a:r>
          </a:p>
          <a:p>
            <a:pPr marL="0" indent="0">
              <a:buNone/>
            </a:pPr>
            <a:r>
              <a:rPr lang="en-US" sz="2000" dirty="0" smtClean="0">
                <a:solidFill>
                  <a:schemeClr val="tx2"/>
                </a:solidFill>
                <a:hlinkClick r:id="rId3"/>
              </a:rPr>
              <a:t>http</a:t>
            </a:r>
            <a:r>
              <a:rPr lang="en-US" sz="2000" dirty="0">
                <a:solidFill>
                  <a:schemeClr val="tx2"/>
                </a:solidFill>
                <a:hlinkClick r:id="rId3"/>
              </a:rPr>
              <a:t>://</a:t>
            </a:r>
            <a:r>
              <a:rPr lang="en-US" sz="2000" dirty="0" smtClean="0">
                <a:solidFill>
                  <a:schemeClr val="tx2"/>
                </a:solidFill>
                <a:hlinkClick r:id="rId3"/>
              </a:rPr>
              <a:t>paulsjusticepage.com/paul/pauls-cv.htm</a:t>
            </a:r>
            <a:endParaRPr lang="en-US" sz="2000" dirty="0" smtClean="0">
              <a:solidFill>
                <a:schemeClr val="tx2"/>
              </a:solidFill>
            </a:endParaRPr>
          </a:p>
          <a:p>
            <a:pPr marL="0" indent="0">
              <a:buNone/>
            </a:pPr>
            <a:endParaRPr lang="en-US" sz="2000" dirty="0">
              <a:solidFill>
                <a:schemeClr val="tx2"/>
              </a:solidFill>
            </a:endParaRPr>
          </a:p>
          <a:p>
            <a:pPr marL="0" indent="0">
              <a:buNone/>
            </a:pPr>
            <a:r>
              <a:rPr lang="en-US" sz="1600" dirty="0" smtClean="0">
                <a:solidFill>
                  <a:schemeClr val="tx2"/>
                </a:solidFill>
              </a:rPr>
              <a:t>I believe and hope my use of the images in this presentation</a:t>
            </a:r>
          </a:p>
          <a:p>
            <a:pPr marL="0" indent="0">
              <a:buNone/>
            </a:pPr>
            <a:r>
              <a:rPr lang="en-US" sz="1600" dirty="0" smtClean="0">
                <a:solidFill>
                  <a:schemeClr val="tx2"/>
                </a:solidFill>
              </a:rPr>
              <a:t>is covered by ‘fair use.’ Requests to remove materials should</a:t>
            </a:r>
          </a:p>
          <a:p>
            <a:pPr marL="0" indent="0">
              <a:buNone/>
            </a:pPr>
            <a:r>
              <a:rPr lang="en-US" sz="1600" dirty="0" smtClean="0">
                <a:solidFill>
                  <a:schemeClr val="tx2"/>
                </a:solidFill>
              </a:rPr>
              <a:t>be sent to the presenter through his address on this page</a:t>
            </a:r>
          </a:p>
          <a:p>
            <a:pPr marL="0" indent="0">
              <a:buNone/>
            </a:pPr>
            <a:r>
              <a:rPr lang="en-US" sz="1600" dirty="0">
                <a:solidFill>
                  <a:schemeClr val="tx2"/>
                </a:solidFill>
                <a:hlinkClick r:id="rId4"/>
              </a:rPr>
              <a:t>http://</a:t>
            </a:r>
            <a:r>
              <a:rPr lang="en-US" sz="1600" dirty="0" smtClean="0">
                <a:solidFill>
                  <a:schemeClr val="tx2"/>
                </a:solidFill>
                <a:hlinkClick r:id="rId4"/>
              </a:rPr>
              <a:t>paulsjusticepage.com/paul.htm</a:t>
            </a:r>
            <a:r>
              <a:rPr lang="en-US" sz="1600" dirty="0" smtClean="0">
                <a:solidFill>
                  <a:schemeClr val="tx2"/>
                </a:solidFill>
              </a:rPr>
              <a:t>  </a:t>
            </a:r>
            <a:endParaRPr lang="en-US" sz="2000" dirty="0">
              <a:solidFill>
                <a:schemeClr val="tx2"/>
              </a:solidFill>
            </a:endParaRPr>
          </a:p>
          <a:p>
            <a:pPr marL="0" indent="0">
              <a:buNone/>
            </a:pPr>
            <a:endParaRPr lang="en-US" sz="2000" dirty="0"/>
          </a:p>
          <a:p>
            <a:pPr marL="0" indent="0">
              <a:buNone/>
            </a:pPr>
            <a:endParaRPr lang="en-US" sz="18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3505200"/>
            <a:ext cx="1163664" cy="2019300"/>
          </a:xfrm>
          <a:prstGeom prst="rect">
            <a:avLst/>
          </a:prstGeom>
        </p:spPr>
      </p:pic>
    </p:spTree>
    <p:extLst>
      <p:ext uri="{BB962C8B-B14F-4D97-AF65-F5344CB8AC3E}">
        <p14:creationId xmlns:p14="http://schemas.microsoft.com/office/powerpoint/2010/main" val="144100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lstStyle/>
          <a:p>
            <a:pPr algn="ctr"/>
            <a:r>
              <a:rPr lang="en-US" dirty="0" smtClean="0"/>
              <a:t>Roadmap</a:t>
            </a:r>
            <a:endParaRPr lang="en-US" dirty="0"/>
          </a:p>
        </p:txBody>
      </p:sp>
      <p:sp>
        <p:nvSpPr>
          <p:cNvPr id="3" name="Content Placeholder 2"/>
          <p:cNvSpPr>
            <a:spLocks noGrp="1"/>
          </p:cNvSpPr>
          <p:nvPr>
            <p:ph idx="1"/>
          </p:nvPr>
        </p:nvSpPr>
        <p:spPr/>
        <p:txBody>
          <a:bodyPr/>
          <a:lstStyle/>
          <a:p>
            <a:r>
              <a:rPr lang="en-US" dirty="0" smtClean="0"/>
              <a:t>Inequality</a:t>
            </a:r>
          </a:p>
          <a:p>
            <a:pPr lvl="1"/>
            <a:r>
              <a:rPr lang="en-US" dirty="0" smtClean="0"/>
              <a:t>Income</a:t>
            </a:r>
          </a:p>
          <a:p>
            <a:pPr lvl="1"/>
            <a:r>
              <a:rPr lang="en-US" dirty="0" smtClean="0"/>
              <a:t>Wealth</a:t>
            </a:r>
          </a:p>
          <a:p>
            <a:pPr lvl="1"/>
            <a:r>
              <a:rPr lang="en-US" dirty="0" smtClean="0"/>
              <a:t>Corporate ‘persons’ and inequality</a:t>
            </a:r>
          </a:p>
          <a:p>
            <a:endParaRPr lang="en-US" dirty="0" smtClean="0"/>
          </a:p>
          <a:p>
            <a:r>
              <a:rPr lang="en-US" dirty="0" smtClean="0"/>
              <a:t>Criminology</a:t>
            </a:r>
          </a:p>
          <a:p>
            <a:pPr lvl="1"/>
            <a:r>
              <a:rPr lang="en-US" dirty="0" smtClean="0"/>
              <a:t>Inequality and street crime</a:t>
            </a:r>
          </a:p>
          <a:p>
            <a:pPr lvl="1"/>
            <a:r>
              <a:rPr lang="en-US" dirty="0" smtClean="0"/>
              <a:t>Inequality and </a:t>
            </a:r>
            <a:r>
              <a:rPr lang="en-US" dirty="0"/>
              <a:t>c</a:t>
            </a:r>
            <a:r>
              <a:rPr lang="en-US" dirty="0" smtClean="0"/>
              <a:t>orporate crime</a:t>
            </a:r>
          </a:p>
          <a:p>
            <a:endParaRPr lang="en-US" dirty="0" smtClean="0"/>
          </a:p>
          <a:p>
            <a:r>
              <a:rPr lang="en-US" dirty="0" smtClean="0"/>
              <a:t>Conclusion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60200"/>
            <a:ext cx="3023326" cy="445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5486400" y="6172200"/>
            <a:ext cx="2286000" cy="304800"/>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dirty="0" smtClean="0">
                <a:hlinkClick r:id="rId4"/>
              </a:rPr>
              <a:t>http://occuprint.org/</a:t>
            </a:r>
            <a:r>
              <a:rPr lang="en-US" dirty="0" smtClean="0"/>
              <a:t> </a:t>
            </a:r>
            <a:endParaRPr lang="en-US" dirty="0"/>
          </a:p>
        </p:txBody>
      </p:sp>
    </p:spTree>
    <p:extLst>
      <p:ext uri="{BB962C8B-B14F-4D97-AF65-F5344CB8AC3E}">
        <p14:creationId xmlns:p14="http://schemas.microsoft.com/office/powerpoint/2010/main" val="2229993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584371"/>
            <a:ext cx="7467600" cy="3816429"/>
          </a:xfrm>
          <a:prstGeom prst="rect">
            <a:avLst/>
          </a:prstGeom>
          <a:noFill/>
        </p:spPr>
        <p:txBody>
          <a:bodyPr wrap="square" rtlCol="0">
            <a:spAutoFit/>
          </a:bodyPr>
          <a:lstStyle/>
          <a:p>
            <a:r>
              <a:rPr lang="en-US" sz="3200" dirty="0" smtClean="0"/>
              <a:t>class = a hand </a:t>
            </a:r>
            <a:r>
              <a:rPr lang="en-US" sz="3200" dirty="0"/>
              <a:t>of cards, with the suits </a:t>
            </a:r>
            <a:r>
              <a:rPr lang="en-US" sz="3200" dirty="0" smtClean="0"/>
              <a:t>representing</a:t>
            </a:r>
          </a:p>
          <a:p>
            <a:pPr marL="457200" indent="-457200">
              <a:buFont typeface="Arial" pitchFamily="34" charset="0"/>
              <a:buChar char="•"/>
            </a:pPr>
            <a:endParaRPr lang="en-US" sz="1400" dirty="0" smtClean="0"/>
          </a:p>
          <a:p>
            <a:pPr marL="457200" indent="-457200">
              <a:buFont typeface="Arial" pitchFamily="34" charset="0"/>
              <a:buChar char="•"/>
            </a:pPr>
            <a:r>
              <a:rPr lang="en-US" sz="3200" dirty="0" smtClean="0"/>
              <a:t>Education</a:t>
            </a:r>
          </a:p>
          <a:p>
            <a:pPr marL="457200" indent="-457200">
              <a:buFont typeface="Arial" pitchFamily="34" charset="0"/>
              <a:buChar char="•"/>
            </a:pPr>
            <a:r>
              <a:rPr lang="en-US" sz="3200" dirty="0" smtClean="0">
                <a:solidFill>
                  <a:srgbClr val="FF0000"/>
                </a:solidFill>
              </a:rPr>
              <a:t>Income</a:t>
            </a:r>
          </a:p>
          <a:p>
            <a:pPr marL="457200" indent="-457200">
              <a:buFont typeface="Arial" pitchFamily="34" charset="0"/>
              <a:buChar char="•"/>
            </a:pPr>
            <a:r>
              <a:rPr lang="en-US" sz="3200" dirty="0" smtClean="0"/>
              <a:t>Occupation</a:t>
            </a:r>
          </a:p>
          <a:p>
            <a:pPr marL="457200" indent="-457200">
              <a:buFont typeface="Arial" pitchFamily="34" charset="0"/>
              <a:buChar char="•"/>
            </a:pPr>
            <a:r>
              <a:rPr lang="en-US" sz="3200" dirty="0" smtClean="0">
                <a:solidFill>
                  <a:srgbClr val="FF0000"/>
                </a:solidFill>
              </a:rPr>
              <a:t>Wealth</a:t>
            </a:r>
          </a:p>
          <a:p>
            <a:endParaRPr lang="en-US" sz="1200" dirty="0" smtClean="0"/>
          </a:p>
          <a:p>
            <a:r>
              <a:rPr lang="en-US" sz="1200" dirty="0"/>
              <a:t>Wright, Erik Olin, 1997. </a:t>
            </a:r>
            <a:r>
              <a:rPr lang="en-US" sz="1200" i="1" dirty="0"/>
              <a:t>Class Counts</a:t>
            </a:r>
            <a:r>
              <a:rPr lang="en-US" sz="1200" dirty="0"/>
              <a:t>. Cambridge: Cambridge University Press.</a:t>
            </a:r>
          </a:p>
          <a:p>
            <a:r>
              <a:rPr lang="en-US" sz="1200" dirty="0" smtClean="0"/>
              <a:t>Scott</a:t>
            </a:r>
            <a:r>
              <a:rPr lang="en-US" sz="1200" dirty="0"/>
              <a:t>, </a:t>
            </a:r>
            <a:r>
              <a:rPr lang="en-US" sz="1200" dirty="0" err="1"/>
              <a:t>Janny</a:t>
            </a:r>
            <a:r>
              <a:rPr lang="en-US" sz="1200" dirty="0"/>
              <a:t>, and David </a:t>
            </a:r>
            <a:r>
              <a:rPr lang="en-US" sz="1200" dirty="0" err="1"/>
              <a:t>Leonhardt</a:t>
            </a:r>
            <a:r>
              <a:rPr lang="en-US" sz="1200" dirty="0"/>
              <a:t>. 2005. “Class in America: Shadowy Lines That Still Divide.” </a:t>
            </a:r>
            <a:r>
              <a:rPr lang="en-US" sz="1200" i="1" dirty="0"/>
              <a:t>New York </a:t>
            </a:r>
            <a:r>
              <a:rPr lang="en-US" sz="1200" i="1" dirty="0" smtClean="0"/>
              <a:t>Times,</a:t>
            </a:r>
            <a:r>
              <a:rPr lang="en-US" sz="1200" dirty="0" smtClean="0"/>
              <a:t> May 15. </a:t>
            </a:r>
            <a:endParaRPr lang="en-US" sz="1200" dirty="0"/>
          </a:p>
        </p:txBody>
      </p:sp>
      <p:sp>
        <p:nvSpPr>
          <p:cNvPr id="2" name="Title 1"/>
          <p:cNvSpPr>
            <a:spLocks noGrp="1"/>
          </p:cNvSpPr>
          <p:nvPr>
            <p:ph type="title"/>
          </p:nvPr>
        </p:nvSpPr>
        <p:spPr>
          <a:xfrm>
            <a:off x="457200" y="274638"/>
            <a:ext cx="7543800" cy="1858962"/>
          </a:xfrm>
        </p:spPr>
        <p:txBody>
          <a:bodyPr/>
          <a:lstStyle/>
          <a:p>
            <a:pPr algn="ctr"/>
            <a:r>
              <a:rPr lang="en-US" dirty="0" smtClean="0"/>
              <a:t>Class:</a:t>
            </a:r>
            <a:br>
              <a:rPr lang="en-US" dirty="0" smtClean="0"/>
            </a:br>
            <a:r>
              <a:rPr lang="en-US" sz="3200" dirty="0"/>
              <a:t>“What explains how people locate themselves and others in a structure of inequality</a:t>
            </a:r>
            <a:r>
              <a:rPr lang="en-US" sz="3200" dirty="0" smtClean="0"/>
              <a:t>?”</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0" y="3429000"/>
            <a:ext cx="3657600" cy="2097912"/>
          </a:xfrm>
        </p:spPr>
      </p:pic>
    </p:spTree>
    <p:extLst>
      <p:ext uri="{BB962C8B-B14F-4D97-AF65-F5344CB8AC3E}">
        <p14:creationId xmlns:p14="http://schemas.microsoft.com/office/powerpoint/2010/main" val="416970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20749"/>
          </a:xfrm>
        </p:spPr>
        <p:txBody>
          <a:bodyPr/>
          <a:lstStyle/>
          <a:p>
            <a:pPr algn="ctr"/>
            <a:r>
              <a:rPr lang="en-US" dirty="0" smtClean="0"/>
              <a:t>Income Overview</a:t>
            </a:r>
            <a:endParaRPr lang="en-US" dirty="0"/>
          </a:p>
        </p:txBody>
      </p:sp>
      <p:sp>
        <p:nvSpPr>
          <p:cNvPr id="3" name="Content Placeholder 2"/>
          <p:cNvSpPr>
            <a:spLocks noGrp="1"/>
          </p:cNvSpPr>
          <p:nvPr>
            <p:ph idx="1"/>
          </p:nvPr>
        </p:nvSpPr>
        <p:spPr>
          <a:xfrm>
            <a:off x="457200" y="1295400"/>
            <a:ext cx="7620000" cy="4495800"/>
          </a:xfrm>
        </p:spPr>
        <p:txBody>
          <a:bodyPr>
            <a:normAutofit fontScale="92500" lnSpcReduction="20000"/>
          </a:bodyPr>
          <a:lstStyle/>
          <a:p>
            <a:r>
              <a:rPr lang="en-US" sz="2800" dirty="0" smtClean="0"/>
              <a:t>INCOME = SALARY</a:t>
            </a:r>
          </a:p>
          <a:p>
            <a:pPr marL="114300" indent="0">
              <a:buNone/>
            </a:pPr>
            <a:r>
              <a:rPr lang="en-US" sz="2800" dirty="0" smtClean="0"/>
              <a:t>For richer, it includes interest and </a:t>
            </a:r>
          </a:p>
          <a:p>
            <a:pPr marL="114300" indent="0">
              <a:buNone/>
            </a:pPr>
            <a:r>
              <a:rPr lang="en-US" sz="2800" dirty="0" smtClean="0"/>
              <a:t>dividends </a:t>
            </a:r>
            <a:r>
              <a:rPr lang="en-US" sz="2800" dirty="0"/>
              <a:t>(not capital </a:t>
            </a:r>
            <a:r>
              <a:rPr lang="en-US" sz="2800" dirty="0" smtClean="0"/>
              <a:t>gains in </a:t>
            </a:r>
          </a:p>
          <a:p>
            <a:pPr marL="114300" indent="0">
              <a:buNone/>
            </a:pPr>
            <a:r>
              <a:rPr lang="en-US" sz="2800" dirty="0" smtClean="0"/>
              <a:t>Census data)</a:t>
            </a:r>
          </a:p>
          <a:p>
            <a:pPr marL="114300" indent="0">
              <a:buNone/>
            </a:pPr>
            <a:endParaRPr lang="en-US" sz="2800" dirty="0"/>
          </a:p>
          <a:p>
            <a:r>
              <a:rPr lang="en-US" sz="2800" b="1" dirty="0" smtClean="0"/>
              <a:t>Median </a:t>
            </a:r>
            <a:r>
              <a:rPr lang="en-US" sz="2800" b="1" dirty="0"/>
              <a:t>household income </a:t>
            </a:r>
            <a:endParaRPr lang="en-US" sz="2800" b="1" dirty="0" smtClean="0"/>
          </a:p>
          <a:p>
            <a:r>
              <a:rPr lang="en-US" sz="2800" b="1" dirty="0" smtClean="0"/>
              <a:t>was </a:t>
            </a:r>
            <a:r>
              <a:rPr lang="en-US" sz="2800" b="1" dirty="0"/>
              <a:t>$49,445 in </a:t>
            </a:r>
            <a:r>
              <a:rPr lang="en-US" sz="2800" b="1" dirty="0" smtClean="0"/>
              <a:t>2010</a:t>
            </a:r>
          </a:p>
          <a:p>
            <a:pPr marL="114300" indent="0">
              <a:buNone/>
            </a:pPr>
            <a:endParaRPr lang="en-US" sz="2800" dirty="0" smtClean="0"/>
          </a:p>
          <a:p>
            <a:r>
              <a:rPr lang="en-US" sz="2800" dirty="0" smtClean="0"/>
              <a:t>Official poverty rate = 15.1% (22% for children)</a:t>
            </a:r>
          </a:p>
          <a:p>
            <a:pPr lvl="1"/>
            <a:r>
              <a:rPr lang="en-US" sz="2600" dirty="0" smtClean="0"/>
              <a:t>46.2 million people = </a:t>
            </a:r>
            <a:r>
              <a:rPr lang="en-US" sz="2800" dirty="0" smtClean="0"/>
              <a:t>largest </a:t>
            </a:r>
            <a:r>
              <a:rPr lang="en-US" sz="2800" dirty="0"/>
              <a:t>number in the 52 years for which poverty estimates have been published </a:t>
            </a:r>
            <a:endParaRPr lang="en-US" sz="2600" dirty="0"/>
          </a:p>
        </p:txBody>
      </p:sp>
      <p:sp>
        <p:nvSpPr>
          <p:cNvPr id="4" name="TextBox 3"/>
          <p:cNvSpPr txBox="1"/>
          <p:nvPr/>
        </p:nvSpPr>
        <p:spPr>
          <a:xfrm>
            <a:off x="457200" y="5867400"/>
            <a:ext cx="7924800" cy="646331"/>
          </a:xfrm>
          <a:prstGeom prst="rect">
            <a:avLst/>
          </a:prstGeom>
          <a:noFill/>
        </p:spPr>
        <p:txBody>
          <a:bodyPr wrap="square" rtlCol="0">
            <a:spAutoFit/>
          </a:bodyPr>
          <a:lstStyle/>
          <a:p>
            <a:r>
              <a:rPr lang="en-US" sz="1200" dirty="0" err="1"/>
              <a:t>DeNavas</a:t>
            </a:r>
            <a:r>
              <a:rPr lang="en-US" sz="1200" dirty="0"/>
              <a:t>-Walt, Carmen, Bernadette D. Proctor, and Jessica C. Smith, U.S. Census Bureau, Current Population Reports, P60-239, </a:t>
            </a:r>
            <a:r>
              <a:rPr lang="en-US" sz="1200" i="1" dirty="0"/>
              <a:t>Income, Poverty, and Health Insurance Coverage in the United States: 2010</a:t>
            </a:r>
            <a:r>
              <a:rPr lang="en-US" sz="1200" dirty="0"/>
              <a:t>, U.S. Government Printing Office, Washington, DC,2011. </a:t>
            </a:r>
            <a:r>
              <a:rPr lang="en-US" sz="1200" dirty="0">
                <a:hlinkClick r:id="rId3"/>
              </a:rPr>
              <a:t>http://</a:t>
            </a:r>
            <a:r>
              <a:rPr lang="en-US" sz="1200" dirty="0" smtClean="0">
                <a:hlinkClick r:id="rId3"/>
              </a:rPr>
              <a:t>www.census.gov/hhes/www/income/income.html</a:t>
            </a:r>
            <a:r>
              <a:rPr lang="en-US" sz="1200" dirty="0" smtClean="0"/>
              <a:t>. </a:t>
            </a:r>
            <a:endParaRPr lang="en-US" sz="1200" dirty="0"/>
          </a:p>
        </p:txBody>
      </p:sp>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l="59" r="26040"/>
          <a:stretch/>
        </p:blipFill>
        <p:spPr bwMode="auto">
          <a:xfrm>
            <a:off x="5257800" y="1066800"/>
            <a:ext cx="3048000" cy="3124200"/>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189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944562"/>
          </a:xfrm>
        </p:spPr>
        <p:txBody>
          <a:bodyPr/>
          <a:lstStyle/>
          <a:p>
            <a:pPr algn="ctr"/>
            <a:r>
              <a:rPr lang="en-US" dirty="0" smtClean="0"/>
              <a:t>Income Privilege</a:t>
            </a:r>
            <a:endParaRPr lang="en-US" dirty="0"/>
          </a:p>
        </p:txBody>
      </p:sp>
      <p:sp>
        <p:nvSpPr>
          <p:cNvPr id="3" name="Content Placeholder 2"/>
          <p:cNvSpPr>
            <a:spLocks noGrp="1"/>
          </p:cNvSpPr>
          <p:nvPr>
            <p:ph idx="1"/>
          </p:nvPr>
        </p:nvSpPr>
        <p:spPr>
          <a:xfrm>
            <a:off x="457200" y="1143000"/>
            <a:ext cx="7620000" cy="5334000"/>
          </a:xfrm>
        </p:spPr>
        <p:txBody>
          <a:bodyPr>
            <a:normAutofit fontScale="92500" lnSpcReduction="10000"/>
          </a:bodyPr>
          <a:lstStyle/>
          <a:p>
            <a:r>
              <a:rPr lang="en-US" sz="2800" dirty="0" smtClean="0"/>
              <a:t>Both high and low income tend to spend much of what they make, so you can still be “rich” and have class privilege if you have $0 at the end of the month. </a:t>
            </a:r>
          </a:p>
          <a:p>
            <a:endParaRPr lang="en-US" dirty="0" smtClean="0"/>
          </a:p>
          <a:p>
            <a:pPr marL="114300" indent="0">
              <a:buNone/>
            </a:pPr>
            <a:r>
              <a:rPr lang="en-US" sz="2500" dirty="0" smtClean="0"/>
              <a:t>Consider:</a:t>
            </a:r>
            <a:endParaRPr lang="en-US" sz="2500" dirty="0"/>
          </a:p>
          <a:p>
            <a:pPr>
              <a:defRPr/>
            </a:pPr>
            <a:r>
              <a:rPr lang="en-US" sz="2500" dirty="0"/>
              <a:t>I can buy things for my comfort</a:t>
            </a:r>
          </a:p>
          <a:p>
            <a:pPr>
              <a:defRPr/>
            </a:pPr>
            <a:r>
              <a:rPr lang="en-US" sz="2500" dirty="0" smtClean="0"/>
              <a:t>I </a:t>
            </a:r>
            <a:r>
              <a:rPr lang="en-US" sz="2500" dirty="0"/>
              <a:t>do not fear being hungry or homeless</a:t>
            </a:r>
          </a:p>
          <a:p>
            <a:pPr>
              <a:defRPr/>
            </a:pPr>
            <a:r>
              <a:rPr lang="en-US" sz="2500" dirty="0" smtClean="0"/>
              <a:t>I </a:t>
            </a:r>
            <a:r>
              <a:rPr lang="en-US" sz="2500" dirty="0"/>
              <a:t>have the time and money to take care of my body</a:t>
            </a:r>
          </a:p>
          <a:p>
            <a:pPr>
              <a:defRPr/>
            </a:pPr>
            <a:r>
              <a:rPr lang="en-US" sz="2500" dirty="0" smtClean="0"/>
              <a:t>I </a:t>
            </a:r>
            <a:r>
              <a:rPr lang="en-US" sz="2500" dirty="0"/>
              <a:t>do not worry about my access to medical care</a:t>
            </a:r>
          </a:p>
          <a:p>
            <a:pPr>
              <a:defRPr/>
            </a:pPr>
            <a:r>
              <a:rPr lang="en-US" sz="2500" dirty="0" smtClean="0"/>
              <a:t>I </a:t>
            </a:r>
            <a:r>
              <a:rPr lang="en-US" sz="2500" dirty="0"/>
              <a:t>have the freedom to be unaware of the working conditions of others</a:t>
            </a:r>
          </a:p>
          <a:p>
            <a:pPr>
              <a:defRPr/>
            </a:pPr>
            <a:r>
              <a:rPr lang="en-US" sz="2500" dirty="0" smtClean="0"/>
              <a:t>I </a:t>
            </a:r>
            <a:r>
              <a:rPr lang="en-US" sz="2500" dirty="0"/>
              <a:t>do not need public transportation</a:t>
            </a:r>
          </a:p>
          <a:p>
            <a:pPr marL="114300" indent="0">
              <a:buNone/>
              <a:defRPr/>
            </a:pPr>
            <a:r>
              <a:rPr lang="en-US" sz="1200" dirty="0" smtClean="0"/>
              <a:t>Pease, Bob. 2010. </a:t>
            </a:r>
            <a:r>
              <a:rPr lang="en-US" sz="1200" i="1" dirty="0"/>
              <a:t>Undoing Privilege </a:t>
            </a:r>
            <a:r>
              <a:rPr lang="en-US" sz="1200" dirty="0"/>
              <a:t>(Zed </a:t>
            </a:r>
            <a:r>
              <a:rPr lang="en-US" sz="1200" dirty="0" smtClean="0"/>
              <a:t>Books)</a:t>
            </a:r>
            <a:endParaRPr lang="en-US"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351006"/>
            <a:ext cx="3124200" cy="153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32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lgn="ctr"/>
            <a:r>
              <a:rPr lang="en-US" dirty="0" smtClean="0"/>
              <a:t>Income Distribution,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6622510"/>
              </p:ext>
            </p:extLst>
          </p:nvPr>
        </p:nvGraphicFramePr>
        <p:xfrm>
          <a:off x="580534" y="1143000"/>
          <a:ext cx="6137148" cy="4193736"/>
        </p:xfrm>
        <a:graphic>
          <a:graphicData uri="http://schemas.openxmlformats.org/drawingml/2006/table">
            <a:tbl>
              <a:tblPr firstRow="1" bandRow="1">
                <a:tableStyleId>{5C22544A-7EE6-4342-B048-85BDC9FD1C3A}</a:tableStyleId>
              </a:tblPr>
              <a:tblGrid>
                <a:gridCol w="1636573"/>
                <a:gridCol w="1800230"/>
                <a:gridCol w="2700345"/>
              </a:tblGrid>
              <a:tr h="1094019">
                <a:tc>
                  <a:txBody>
                    <a:bodyPr/>
                    <a:lstStyle/>
                    <a:p>
                      <a:pPr algn="ctr"/>
                      <a:r>
                        <a:rPr lang="en-US" dirty="0" smtClean="0"/>
                        <a:t>Households</a:t>
                      </a:r>
                      <a:endParaRPr lang="en-US" dirty="0"/>
                    </a:p>
                  </a:txBody>
                  <a:tcPr anchor="ctr"/>
                </a:tc>
                <a:tc>
                  <a:txBody>
                    <a:bodyPr/>
                    <a:lstStyle/>
                    <a:p>
                      <a:pPr algn="ctr"/>
                      <a:r>
                        <a:rPr lang="en-US" dirty="0" smtClean="0"/>
                        <a:t>Share of Aggregate Income</a:t>
                      </a:r>
                      <a:endParaRPr lang="en-US" dirty="0"/>
                    </a:p>
                  </a:txBody>
                  <a:tcPr anchor="ctr"/>
                </a:tc>
                <a:tc>
                  <a:txBody>
                    <a:bodyPr/>
                    <a:lstStyle/>
                    <a:p>
                      <a:pPr algn="ctr"/>
                      <a:r>
                        <a:rPr lang="en-US" dirty="0" smtClean="0"/>
                        <a:t>Upper Limit </a:t>
                      </a:r>
                    </a:p>
                    <a:p>
                      <a:pPr algn="ctr"/>
                      <a:r>
                        <a:rPr lang="en-US" dirty="0" smtClean="0"/>
                        <a:t>(You are in this group if </a:t>
                      </a:r>
                    </a:p>
                    <a:p>
                      <a:pPr algn="ctr"/>
                      <a:r>
                        <a:rPr lang="en-US" dirty="0" smtClean="0"/>
                        <a:t>you make less than…)</a:t>
                      </a:r>
                      <a:endParaRPr lang="en-US" dirty="0"/>
                    </a:p>
                  </a:txBody>
                  <a:tcPr/>
                </a:tc>
              </a:tr>
              <a:tr h="443685">
                <a:tc>
                  <a:txBody>
                    <a:bodyPr/>
                    <a:lstStyle/>
                    <a:p>
                      <a:r>
                        <a:rPr lang="en-US" dirty="0" smtClean="0"/>
                        <a:t>Lowest Fifth</a:t>
                      </a:r>
                      <a:endParaRPr lang="en-US" dirty="0"/>
                    </a:p>
                  </a:txBody>
                  <a:tcPr/>
                </a:tc>
                <a:tc>
                  <a:txBody>
                    <a:bodyPr/>
                    <a:lstStyle/>
                    <a:p>
                      <a:pPr algn="ctr"/>
                      <a:r>
                        <a:rPr lang="en-US" b="1" dirty="0" smtClean="0"/>
                        <a:t>3.3%</a:t>
                      </a:r>
                      <a:endParaRPr lang="en-US" b="1" dirty="0"/>
                    </a:p>
                  </a:txBody>
                  <a:tcPr/>
                </a:tc>
                <a:tc>
                  <a:txBody>
                    <a:bodyPr/>
                    <a:lstStyle/>
                    <a:p>
                      <a:pPr algn="ctr"/>
                      <a:r>
                        <a:rPr lang="en-US" dirty="0" smtClean="0"/>
                        <a:t>$20,000</a:t>
                      </a:r>
                      <a:endParaRPr lang="en-US" dirty="0"/>
                    </a:p>
                  </a:txBody>
                  <a:tcPr/>
                </a:tc>
              </a:tr>
              <a:tr h="443685">
                <a:tc>
                  <a:txBody>
                    <a:bodyPr/>
                    <a:lstStyle/>
                    <a:p>
                      <a:r>
                        <a:rPr lang="en-US" dirty="0" smtClean="0"/>
                        <a:t>Second Fifth</a:t>
                      </a:r>
                      <a:endParaRPr lang="en-US" dirty="0"/>
                    </a:p>
                  </a:txBody>
                  <a:tcPr/>
                </a:tc>
                <a:tc>
                  <a:txBody>
                    <a:bodyPr/>
                    <a:lstStyle/>
                    <a:p>
                      <a:pPr algn="ctr"/>
                      <a:r>
                        <a:rPr lang="en-US" b="0" dirty="0" smtClean="0"/>
                        <a:t>8.5%</a:t>
                      </a:r>
                      <a:endParaRPr lang="en-US" b="0" dirty="0"/>
                    </a:p>
                  </a:txBody>
                  <a:tcPr/>
                </a:tc>
                <a:tc>
                  <a:txBody>
                    <a:bodyPr/>
                    <a:lstStyle/>
                    <a:p>
                      <a:pPr algn="ctr"/>
                      <a:r>
                        <a:rPr lang="en-US" dirty="0" smtClean="0"/>
                        <a:t>$38,043</a:t>
                      </a:r>
                      <a:endParaRPr lang="en-US" dirty="0"/>
                    </a:p>
                  </a:txBody>
                  <a:tcPr/>
                </a:tc>
              </a:tr>
              <a:tr h="443685">
                <a:tc>
                  <a:txBody>
                    <a:bodyPr/>
                    <a:lstStyle/>
                    <a:p>
                      <a:r>
                        <a:rPr lang="en-US" dirty="0" smtClean="0"/>
                        <a:t>Third Fifth</a:t>
                      </a:r>
                      <a:endParaRPr lang="en-US" dirty="0"/>
                    </a:p>
                  </a:txBody>
                  <a:tcPr/>
                </a:tc>
                <a:tc>
                  <a:txBody>
                    <a:bodyPr/>
                    <a:lstStyle/>
                    <a:p>
                      <a:pPr algn="ctr"/>
                      <a:r>
                        <a:rPr lang="en-US" b="0" dirty="0" smtClean="0"/>
                        <a:t>14.6%</a:t>
                      </a:r>
                      <a:endParaRPr lang="en-US" b="0" dirty="0"/>
                    </a:p>
                  </a:txBody>
                  <a:tcPr/>
                </a:tc>
                <a:tc>
                  <a:txBody>
                    <a:bodyPr/>
                    <a:lstStyle/>
                    <a:p>
                      <a:pPr algn="ctr"/>
                      <a:r>
                        <a:rPr lang="en-US" dirty="0" smtClean="0"/>
                        <a:t>$61,735</a:t>
                      </a:r>
                      <a:endParaRPr lang="en-US" dirty="0"/>
                    </a:p>
                  </a:txBody>
                  <a:tcPr/>
                </a:tc>
              </a:tr>
              <a:tr h="443685">
                <a:tc>
                  <a:txBody>
                    <a:bodyPr/>
                    <a:lstStyle/>
                    <a:p>
                      <a:r>
                        <a:rPr lang="en-US" dirty="0" smtClean="0"/>
                        <a:t>Fourth Fifth</a:t>
                      </a:r>
                      <a:endParaRPr lang="en-US" dirty="0"/>
                    </a:p>
                  </a:txBody>
                  <a:tcPr/>
                </a:tc>
                <a:tc>
                  <a:txBody>
                    <a:bodyPr/>
                    <a:lstStyle/>
                    <a:p>
                      <a:pPr algn="ctr"/>
                      <a:r>
                        <a:rPr lang="en-US" b="0" dirty="0" smtClean="0"/>
                        <a:t>23.4%</a:t>
                      </a:r>
                      <a:endParaRPr lang="en-US" b="0" dirty="0"/>
                    </a:p>
                  </a:txBody>
                  <a:tcPr/>
                </a:tc>
                <a:tc>
                  <a:txBody>
                    <a:bodyPr/>
                    <a:lstStyle/>
                    <a:p>
                      <a:pPr algn="ctr"/>
                      <a:r>
                        <a:rPr lang="en-US" dirty="0" smtClean="0"/>
                        <a:t>$100,065</a:t>
                      </a:r>
                      <a:endParaRPr lang="en-US" dirty="0"/>
                    </a:p>
                  </a:txBody>
                  <a:tcPr/>
                </a:tc>
              </a:tr>
              <a:tr h="443685">
                <a:tc>
                  <a:txBody>
                    <a:bodyPr/>
                    <a:lstStyle/>
                    <a:p>
                      <a:r>
                        <a:rPr lang="en-US" dirty="0" smtClean="0"/>
                        <a:t>Highest Fifth</a:t>
                      </a:r>
                      <a:endParaRPr lang="en-US" dirty="0"/>
                    </a:p>
                  </a:txBody>
                  <a:tcPr/>
                </a:tc>
                <a:tc>
                  <a:txBody>
                    <a:bodyPr/>
                    <a:lstStyle/>
                    <a:p>
                      <a:pPr algn="ctr"/>
                      <a:r>
                        <a:rPr lang="en-US" b="1" dirty="0" smtClean="0"/>
                        <a:t>50.2%</a:t>
                      </a:r>
                      <a:endParaRPr lang="en-US" b="1" dirty="0"/>
                    </a:p>
                  </a:txBody>
                  <a:tcPr/>
                </a:tc>
                <a:tc>
                  <a:txBody>
                    <a:bodyPr/>
                    <a:lstStyle/>
                    <a:p>
                      <a:pPr algn="ctr"/>
                      <a:endParaRPr lang="en-US" dirty="0"/>
                    </a:p>
                  </a:txBody>
                  <a:tcPr/>
                </a:tc>
              </a:tr>
              <a:tr h="437607">
                <a:tc>
                  <a:txBody>
                    <a:bodyPr/>
                    <a:lstStyle/>
                    <a:p>
                      <a:endParaRPr lang="en-US" dirty="0"/>
                    </a:p>
                  </a:txBody>
                  <a:tcPr/>
                </a:tc>
                <a:tc>
                  <a:txBody>
                    <a:bodyPr/>
                    <a:lstStyle/>
                    <a:p>
                      <a:pPr algn="ctr"/>
                      <a:endParaRPr lang="en-US" b="1" dirty="0"/>
                    </a:p>
                  </a:txBody>
                  <a:tcPr/>
                </a:tc>
                <a:tc>
                  <a:txBody>
                    <a:bodyPr/>
                    <a:lstStyle/>
                    <a:p>
                      <a:pPr algn="ctr"/>
                      <a:endParaRPr lang="en-US" dirty="0"/>
                    </a:p>
                  </a:txBody>
                  <a:tcPr/>
                </a:tc>
              </a:tr>
              <a:tr h="443685">
                <a:tc>
                  <a:txBody>
                    <a:bodyPr/>
                    <a:lstStyle/>
                    <a:p>
                      <a:r>
                        <a:rPr lang="en-US" dirty="0" smtClean="0"/>
                        <a:t>Top 5%</a:t>
                      </a:r>
                      <a:endParaRPr lang="en-US" dirty="0"/>
                    </a:p>
                  </a:txBody>
                  <a:tcPr/>
                </a:tc>
                <a:tc>
                  <a:txBody>
                    <a:bodyPr/>
                    <a:lstStyle/>
                    <a:p>
                      <a:pPr algn="ctr"/>
                      <a:r>
                        <a:rPr lang="en-US" b="1" dirty="0" smtClean="0"/>
                        <a:t>21.3%</a:t>
                      </a:r>
                      <a:endParaRPr lang="en-US" b="1" dirty="0"/>
                    </a:p>
                  </a:txBody>
                  <a:tcPr/>
                </a:tc>
                <a:tc>
                  <a:txBody>
                    <a:bodyPr/>
                    <a:lstStyle/>
                    <a:p>
                      <a:pPr algn="ctr"/>
                      <a:r>
                        <a:rPr lang="en-US" dirty="0" smtClean="0"/>
                        <a:t>Lower limit = $180,810</a:t>
                      </a:r>
                      <a:endParaRPr lang="en-US" dirty="0"/>
                    </a:p>
                  </a:txBody>
                  <a:tcPr/>
                </a:tc>
              </a:tr>
            </a:tbl>
          </a:graphicData>
        </a:graphic>
      </p:graphicFrame>
      <p:sp>
        <p:nvSpPr>
          <p:cNvPr id="6" name="TextBox 5"/>
          <p:cNvSpPr txBox="1"/>
          <p:nvPr/>
        </p:nvSpPr>
        <p:spPr>
          <a:xfrm>
            <a:off x="76200" y="5754469"/>
            <a:ext cx="8382000" cy="646331"/>
          </a:xfrm>
          <a:prstGeom prst="rect">
            <a:avLst/>
          </a:prstGeom>
          <a:noFill/>
        </p:spPr>
        <p:txBody>
          <a:bodyPr wrap="square" rtlCol="0">
            <a:spAutoFit/>
          </a:bodyPr>
          <a:lstStyle/>
          <a:p>
            <a:r>
              <a:rPr lang="en-US" sz="1200" dirty="0"/>
              <a:t>U.S. Census Bureau, Current Population Survey, Annual Social and Economic </a:t>
            </a:r>
            <a:r>
              <a:rPr lang="en-US" sz="1200" dirty="0" smtClean="0"/>
              <a:t>Supplements, Tables H-1 and H-2</a:t>
            </a:r>
          </a:p>
          <a:p>
            <a:r>
              <a:rPr lang="en-US" sz="1200" dirty="0">
                <a:hlinkClick r:id="rId3"/>
              </a:rPr>
              <a:t>http://www.census.gov/hhes/www/income/data/historical/household</a:t>
            </a:r>
            <a:r>
              <a:rPr lang="en-US" sz="1200" dirty="0" smtClean="0">
                <a:hlinkClick r:id="rId3"/>
              </a:rPr>
              <a:t>/</a:t>
            </a:r>
            <a:endParaRPr lang="en-US" sz="1200" dirty="0" smtClean="0"/>
          </a:p>
          <a:p>
            <a:r>
              <a:rPr lang="en-US" sz="1200" dirty="0"/>
              <a:t>2010 Highest Paid hedge-Fund Managers (2011) </a:t>
            </a:r>
            <a:r>
              <a:rPr lang="en-US" sz="1200" dirty="0">
                <a:hlinkClick r:id="rId4"/>
              </a:rPr>
              <a:t>http://www.therichest.org/business/highest-paid-hedge-fund-managers-2010</a:t>
            </a:r>
            <a:r>
              <a:rPr lang="en-US" sz="1200" dirty="0" smtClean="0">
                <a:hlinkClick r:id="rId4"/>
              </a:rPr>
              <a:t>/</a:t>
            </a:r>
            <a:endParaRPr lang="en-US" sz="1200" dirty="0"/>
          </a:p>
        </p:txBody>
      </p:sp>
      <p:sp>
        <p:nvSpPr>
          <p:cNvPr id="8" name="Left Arrow Callout 7"/>
          <p:cNvSpPr/>
          <p:nvPr/>
        </p:nvSpPr>
        <p:spPr>
          <a:xfrm>
            <a:off x="6477000" y="3124200"/>
            <a:ext cx="2209800" cy="2209800"/>
          </a:xfrm>
          <a:prstGeom prst="leftArrowCallout">
            <a:avLst>
              <a:gd name="adj1" fmla="val 23350"/>
              <a:gd name="adj2" fmla="val 25000"/>
              <a:gd name="adj3" fmla="val 11529"/>
              <a:gd name="adj4" fmla="val 826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3242608"/>
            <a:ext cx="1905000" cy="1938992"/>
          </a:xfrm>
          <a:prstGeom prst="rect">
            <a:avLst/>
          </a:prstGeom>
          <a:noFill/>
        </p:spPr>
        <p:txBody>
          <a:bodyPr wrap="square" rtlCol="0">
            <a:spAutoFit/>
          </a:bodyPr>
          <a:lstStyle/>
          <a:p>
            <a:pPr algn="ctr"/>
            <a:r>
              <a:rPr lang="en-US" sz="2000" dirty="0">
                <a:solidFill>
                  <a:schemeClr val="bg1"/>
                </a:solidFill>
              </a:rPr>
              <a:t>Hedge fund </a:t>
            </a:r>
            <a:r>
              <a:rPr lang="en-US" sz="2000" dirty="0" smtClean="0">
                <a:solidFill>
                  <a:schemeClr val="bg1"/>
                </a:solidFill>
              </a:rPr>
              <a:t>managers </a:t>
            </a:r>
          </a:p>
          <a:p>
            <a:pPr algn="ctr"/>
            <a:r>
              <a:rPr lang="en-US" sz="2000" dirty="0" smtClean="0">
                <a:solidFill>
                  <a:schemeClr val="bg1"/>
                </a:solidFill>
              </a:rPr>
              <a:t>John Paulson: </a:t>
            </a:r>
            <a:r>
              <a:rPr lang="en-US" sz="2000" dirty="0">
                <a:solidFill>
                  <a:schemeClr val="bg1"/>
                </a:solidFill>
              </a:rPr>
              <a:t>$4.9 billion</a:t>
            </a:r>
          </a:p>
          <a:p>
            <a:pPr algn="ctr"/>
            <a:r>
              <a:rPr lang="en-US" sz="2000" dirty="0">
                <a:solidFill>
                  <a:schemeClr val="bg1"/>
                </a:solidFill>
              </a:rPr>
              <a:t>Ray </a:t>
            </a:r>
            <a:r>
              <a:rPr lang="en-US" sz="2000" dirty="0" err="1">
                <a:solidFill>
                  <a:schemeClr val="bg1"/>
                </a:solidFill>
              </a:rPr>
              <a:t>Dalio</a:t>
            </a:r>
            <a:r>
              <a:rPr lang="en-US" sz="2000" dirty="0">
                <a:solidFill>
                  <a:schemeClr val="bg1"/>
                </a:solidFill>
              </a:rPr>
              <a:t> $3.1 billion</a:t>
            </a:r>
          </a:p>
        </p:txBody>
      </p:sp>
    </p:spTree>
    <p:extLst>
      <p:ext uri="{BB962C8B-B14F-4D97-AF65-F5344CB8AC3E}">
        <p14:creationId xmlns:p14="http://schemas.microsoft.com/office/powerpoint/2010/main" val="138082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Income Inequality Over Time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447800"/>
            <a:ext cx="7315200" cy="4267200"/>
          </a:xfrm>
        </p:spPr>
      </p:pic>
      <p:sp>
        <p:nvSpPr>
          <p:cNvPr id="7" name="TextBox 6"/>
          <p:cNvSpPr txBox="1"/>
          <p:nvPr/>
        </p:nvSpPr>
        <p:spPr>
          <a:xfrm>
            <a:off x="914400" y="6019800"/>
            <a:ext cx="7010400" cy="646331"/>
          </a:xfrm>
          <a:prstGeom prst="rect">
            <a:avLst/>
          </a:prstGeom>
          <a:noFill/>
        </p:spPr>
        <p:txBody>
          <a:bodyPr wrap="square" rtlCol="0">
            <a:spAutoFit/>
          </a:bodyPr>
          <a:lstStyle/>
          <a:p>
            <a:r>
              <a:rPr lang="en-US" sz="1200" dirty="0" smtClean="0"/>
              <a:t>CNN. </a:t>
            </a:r>
            <a:r>
              <a:rPr lang="en-US" sz="1200" dirty="0"/>
              <a:t>2011. How the middle class became the </a:t>
            </a:r>
            <a:r>
              <a:rPr lang="en-US" sz="1200" dirty="0" smtClean="0"/>
              <a:t>underclass </a:t>
            </a:r>
            <a:r>
              <a:rPr lang="en-US" sz="1200" dirty="0" smtClean="0">
                <a:hlinkClick r:id="rId4"/>
              </a:rPr>
              <a:t>http</a:t>
            </a:r>
            <a:r>
              <a:rPr lang="en-US" sz="1200" dirty="0">
                <a:hlinkClick r:id="rId4"/>
              </a:rPr>
              <a:t>://</a:t>
            </a:r>
            <a:r>
              <a:rPr lang="en-US" sz="1200" dirty="0" smtClean="0">
                <a:hlinkClick r:id="rId4"/>
              </a:rPr>
              <a:t>money.cnn.com/2011/02/16/news/economy/middle_class/index.htm?iid=MPM</a:t>
            </a:r>
            <a:endParaRPr lang="en-US" sz="1200" dirty="0" smtClean="0"/>
          </a:p>
          <a:p>
            <a:r>
              <a:rPr lang="en-US" sz="1200" dirty="0" smtClean="0"/>
              <a:t>For data used to build graph, see </a:t>
            </a:r>
            <a:r>
              <a:rPr lang="en-US" sz="1200" dirty="0" err="1" smtClean="0"/>
              <a:t>Emmanual</a:t>
            </a:r>
            <a:r>
              <a:rPr lang="en-US" sz="1200" dirty="0" smtClean="0"/>
              <a:t> </a:t>
            </a:r>
            <a:r>
              <a:rPr lang="en-US" sz="1200" dirty="0" err="1" smtClean="0"/>
              <a:t>Saez’s</a:t>
            </a:r>
            <a:r>
              <a:rPr lang="en-US" sz="1200" dirty="0"/>
              <a:t> webpage, </a:t>
            </a:r>
            <a:r>
              <a:rPr lang="en-US" sz="1200" dirty="0">
                <a:hlinkClick r:id="rId5"/>
              </a:rPr>
              <a:t>http://elsa.berkeley.edu/~saez</a:t>
            </a:r>
            <a:r>
              <a:rPr lang="en-US" sz="1200" dirty="0" smtClean="0">
                <a:hlinkClick r:id="rId5"/>
              </a:rPr>
              <a:t>/</a:t>
            </a:r>
            <a:r>
              <a:rPr lang="en-US" sz="1200" dirty="0" smtClean="0"/>
              <a:t>. </a:t>
            </a:r>
            <a:endParaRPr lang="en-US" sz="1200" dirty="0"/>
          </a:p>
        </p:txBody>
      </p:sp>
    </p:spTree>
    <p:extLst>
      <p:ext uri="{BB962C8B-B14F-4D97-AF65-F5344CB8AC3E}">
        <p14:creationId xmlns:p14="http://schemas.microsoft.com/office/powerpoint/2010/main" val="12858949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6407472</TotalTime>
  <Words>2943</Words>
  <Application>Microsoft Office PowerPoint</Application>
  <PresentationFormat>On-screen Show (4:3)</PresentationFormat>
  <Paragraphs>354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Adjacency</vt:lpstr>
      <vt:lpstr>Criminology needs more class:  Inequality, corporate persons and an impoverished discipline </vt:lpstr>
      <vt:lpstr>PowerPoint Presentation</vt:lpstr>
      <vt:lpstr>PowerPoint Presentation</vt:lpstr>
      <vt:lpstr>Roadmap</vt:lpstr>
      <vt:lpstr>Class: “What explains how people locate themselves and others in a structure of inequality?”</vt:lpstr>
      <vt:lpstr>Income Overview</vt:lpstr>
      <vt:lpstr>Income Privilege</vt:lpstr>
      <vt:lpstr>Income Distribution, 2010</vt:lpstr>
      <vt:lpstr>Income Inequality Over Time</vt:lpstr>
      <vt:lpstr>Income Inequality: Executive Pay</vt:lpstr>
      <vt:lpstr>Income Inequality: International Comparisons</vt:lpstr>
      <vt:lpstr>Intergenerational Mobility</vt:lpstr>
      <vt:lpstr>Wealth Overview</vt:lpstr>
      <vt:lpstr>Wealth: International Comparison</vt:lpstr>
      <vt:lpstr>Wealth Distribution, 2007</vt:lpstr>
      <vt:lpstr>PowerPoint Presentation</vt:lpstr>
      <vt:lpstr>Actual, estimated and ideal distributions of wealth </vt:lpstr>
      <vt:lpstr>Inequality between real and corporate persons, 2010</vt:lpstr>
      <vt:lpstr>Country GDP v Corporate Revenue, 2010</vt:lpstr>
      <vt:lpstr>Inequality &amp; Criminology</vt:lpstr>
      <vt:lpstr>Inequality &amp; crimes of the poor</vt:lpstr>
      <vt:lpstr>Inequality &amp; Violence I</vt:lpstr>
      <vt:lpstr>Inequality &amp; Violence II</vt:lpstr>
      <vt:lpstr>Inequality &amp; crimes of the rich</vt:lpstr>
      <vt:lpstr>Conclusion I: More inequality than you realize</vt:lpstr>
      <vt:lpstr>Conclusion II: Corporations have more power and less conscience than you realize</vt:lpstr>
      <vt:lpstr>Conclusion III: Rule of Law increasingly broken</vt:lpstr>
      <vt:lpstr>Conclusion IV: Official “crime” rates do not reflect reality </vt:lpstr>
      <vt:lpstr>Conclusion V: Redistribution reduces crime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Rich Get Richer and the Poor Get Prison: Inequality, Corporate Power and Crime</dc:title>
  <dc:creator>Paul</dc:creator>
  <cp:lastModifiedBy>Paul</cp:lastModifiedBy>
  <cp:revision>295</cp:revision>
  <cp:lastPrinted>2012-11-25T01:21:03Z</cp:lastPrinted>
  <dcterms:created xsi:type="dcterms:W3CDTF">2012-02-29T21:45:54Z</dcterms:created>
  <dcterms:modified xsi:type="dcterms:W3CDTF">2014-08-02T14:37:35Z</dcterms:modified>
</cp:coreProperties>
</file>